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8288000" cy="10287000"/>
  <p:notesSz cx="6858000" cy="9144000"/>
  <p:embeddedFontLst>
    <p:embeddedFont>
      <p:font typeface="Arimo Bold" charset="1" panose="020B0704020202020204"/>
      <p:regular r:id="rId34"/>
    </p:embeddedFont>
    <p:embeddedFont>
      <p:font typeface="Arimo" charset="1" panose="020B0604020202020204"/>
      <p:regular r:id="rId36"/>
    </p:embeddedFont>
    <p:embeddedFont>
      <p:font typeface="Arial" charset="1" panose="020B0604020202020204"/>
      <p:regular r:id="rId54"/>
    </p:embeddedFont>
    <p:embeddedFont>
      <p:font typeface="Arimo Italics" charset="1" panose="020B0604020202090204"/>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notesMasters/notesMaster1.xml" Type="http://schemas.openxmlformats.org/officeDocument/2006/relationships/notesMaster"/><Relationship Id="rId32" Target="theme/theme2.xml" Type="http://schemas.openxmlformats.org/officeDocument/2006/relationships/theme"/><Relationship Id="rId33" Target="notesSlides/notesSlide1.xml" Type="http://schemas.openxmlformats.org/officeDocument/2006/relationships/notesSlide"/><Relationship Id="rId34" Target="fonts/font34.fntdata" Type="http://schemas.openxmlformats.org/officeDocument/2006/relationships/font"/><Relationship Id="rId35" Target="notesSlides/notesSlide2.xml" Type="http://schemas.openxmlformats.org/officeDocument/2006/relationships/notesSlide"/><Relationship Id="rId36" Target="fonts/font36.fntdata" Type="http://schemas.openxmlformats.org/officeDocument/2006/relationships/font"/><Relationship Id="rId37" Target="notesSlides/notesSlide3.xml" Type="http://schemas.openxmlformats.org/officeDocument/2006/relationships/notesSlide"/><Relationship Id="rId38" Target="notesSlides/notesSlide4.xml" Type="http://schemas.openxmlformats.org/officeDocument/2006/relationships/notesSlide"/><Relationship Id="rId39" Target="notesSlides/notesSlide5.xml" Type="http://schemas.openxmlformats.org/officeDocument/2006/relationships/notesSlide"/><Relationship Id="rId4" Target="theme/theme1.xml" Type="http://schemas.openxmlformats.org/officeDocument/2006/relationships/theme"/><Relationship Id="rId40" Target="notesSlides/notesSlide6.xml" Type="http://schemas.openxmlformats.org/officeDocument/2006/relationships/notesSlide"/><Relationship Id="rId41" Target="notesSlides/notesSlide7.xml" Type="http://schemas.openxmlformats.org/officeDocument/2006/relationships/notesSlide"/><Relationship Id="rId42" Target="notesSlides/notesSlide8.xml" Type="http://schemas.openxmlformats.org/officeDocument/2006/relationships/notesSlide"/><Relationship Id="rId43" Target="notesSlides/notesSlide9.xml" Type="http://schemas.openxmlformats.org/officeDocument/2006/relationships/notesSlide"/><Relationship Id="rId44" Target="notesSlides/notesSlide10.xml" Type="http://schemas.openxmlformats.org/officeDocument/2006/relationships/notesSlide"/><Relationship Id="rId45" Target="notesSlides/notesSlide11.xml" Type="http://schemas.openxmlformats.org/officeDocument/2006/relationships/notesSlide"/><Relationship Id="rId46" Target="notesSlides/notesSlide12.xml" Type="http://schemas.openxmlformats.org/officeDocument/2006/relationships/notesSlide"/><Relationship Id="rId47" Target="notesSlides/notesSlide13.xml" Type="http://schemas.openxmlformats.org/officeDocument/2006/relationships/notesSlide"/><Relationship Id="rId48" Target="notesSlides/notesSlide14.xml" Type="http://schemas.openxmlformats.org/officeDocument/2006/relationships/notesSlide"/><Relationship Id="rId49" Target="notesSlides/notesSlide15.xml" Type="http://schemas.openxmlformats.org/officeDocument/2006/relationships/notesSlide"/><Relationship Id="rId5" Target="tableStyles.xml" Type="http://schemas.openxmlformats.org/officeDocument/2006/relationships/tableStyles"/><Relationship Id="rId50" Target="notesSlides/notesSlide16.xml" Type="http://schemas.openxmlformats.org/officeDocument/2006/relationships/notesSlide"/><Relationship Id="rId51" Target="notesSlides/notesSlide17.xml" Type="http://schemas.openxmlformats.org/officeDocument/2006/relationships/notesSlide"/><Relationship Id="rId52" Target="notesSlides/notesSlide18.xml" Type="http://schemas.openxmlformats.org/officeDocument/2006/relationships/notesSlide"/><Relationship Id="rId53" Target="notesSlides/notesSlide19.xml" Type="http://schemas.openxmlformats.org/officeDocument/2006/relationships/notesSlide"/><Relationship Id="rId54" Target="fonts/font54.fntdata" Type="http://schemas.openxmlformats.org/officeDocument/2006/relationships/font"/><Relationship Id="rId55" Target="notesSlides/notesSlide20.xml" Type="http://schemas.openxmlformats.org/officeDocument/2006/relationships/notesSlide"/><Relationship Id="rId56" Target="notesSlides/notesSlide21.xml" Type="http://schemas.openxmlformats.org/officeDocument/2006/relationships/notesSlide"/><Relationship Id="rId57" Target="notesSlides/notesSlide22.xml" Type="http://schemas.openxmlformats.org/officeDocument/2006/relationships/notesSlide"/><Relationship Id="rId58" Target="fonts/font58.fntdata" Type="http://schemas.openxmlformats.org/officeDocument/2006/relationships/font"/><Relationship Id="rId59" Target="notesSlides/notesSlide23.xml" Type="http://schemas.openxmlformats.org/officeDocument/2006/relationships/notesSlide"/><Relationship Id="rId6" Target="slides/slide1.xml" Type="http://schemas.openxmlformats.org/officeDocument/2006/relationships/slide"/><Relationship Id="rId60" Target="notesSlides/notesSlide24.xml" Type="http://schemas.openxmlformats.org/officeDocument/2006/relationships/notesSlide"/><Relationship Id="rId61" Target="notesSlides/notesSlide25.xml" Type="http://schemas.openxmlformats.org/officeDocument/2006/relationships/note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2x 65 inch scherm op stand + speakers</a:t>
            </a:r>
          </a:p>
          <a:p>
            <a:r>
              <a:rPr lang="en-US"/>
              <a:t>100x silent disco headset</a:t>
            </a:r>
          </a:p>
          <a:p>
            <a:r>
              <a:rPr lang="en-US"/>
              <a:t>2x mic</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27.png" Type="http://schemas.openxmlformats.org/officeDocument/2006/relationships/image"/><Relationship Id="rId4" Target="../media/image28.png" Type="http://schemas.openxmlformats.org/officeDocument/2006/relationships/image"/><Relationship Id="rId5" Target="../media/image17.jpeg" Type="http://schemas.openxmlformats.org/officeDocument/2006/relationships/image"/><Relationship Id="rId6" Target="../media/image9.png" Type="http://schemas.openxmlformats.org/officeDocument/2006/relationships/image"/><Relationship Id="rId7" Target="../media/image2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30.png" Type="http://schemas.openxmlformats.org/officeDocument/2006/relationships/image"/><Relationship Id="rId4" Target="../media/image22.png" Type="http://schemas.openxmlformats.org/officeDocument/2006/relationships/image"/><Relationship Id="rId5" Target="../media/image17.jpeg" Type="http://schemas.openxmlformats.org/officeDocument/2006/relationships/image"/><Relationship Id="rId6" Target="../media/image9.png" Type="http://schemas.openxmlformats.org/officeDocument/2006/relationships/image"/><Relationship Id="rId7" Target="../media/image31.png" Type="http://schemas.openxmlformats.org/officeDocument/2006/relationships/image"/><Relationship Id="rId8" Target="../media/image3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33.png" Type="http://schemas.openxmlformats.org/officeDocument/2006/relationships/image"/><Relationship Id="rId4" Target="../media/image34.png" Type="http://schemas.openxmlformats.org/officeDocument/2006/relationships/image"/><Relationship Id="rId5" Target="../media/image35.png" Type="http://schemas.openxmlformats.org/officeDocument/2006/relationships/image"/><Relationship Id="rId6" Target="../media/image17.jpeg" Type="http://schemas.openxmlformats.org/officeDocument/2006/relationships/image"/><Relationship Id="rId7" Target="../media/image36.png" Type="http://schemas.openxmlformats.org/officeDocument/2006/relationships/image"/><Relationship Id="rId8" Target="../media/image37.png" Type="http://schemas.openxmlformats.org/officeDocument/2006/relationships/image"/><Relationship Id="rId9" Target="../media/image9.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38.png" Type="http://schemas.openxmlformats.org/officeDocument/2006/relationships/image"/><Relationship Id="rId4" Target="../media/image39.png" Type="http://schemas.openxmlformats.org/officeDocument/2006/relationships/image"/><Relationship Id="rId5" Target="../media/image40.png" Type="http://schemas.openxmlformats.org/officeDocument/2006/relationships/image"/><Relationship Id="rId6" Target="../media/image17.jpeg" Type="http://schemas.openxmlformats.org/officeDocument/2006/relationships/image"/><Relationship Id="rId7" Target="../media/image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38.png" Type="http://schemas.openxmlformats.org/officeDocument/2006/relationships/image"/><Relationship Id="rId4" Target="../media/image41.png" Type="http://schemas.openxmlformats.org/officeDocument/2006/relationships/image"/><Relationship Id="rId5" Target="../media/image42.png" Type="http://schemas.openxmlformats.org/officeDocument/2006/relationships/image"/><Relationship Id="rId6" Target="../media/image17.jpeg" Type="http://schemas.openxmlformats.org/officeDocument/2006/relationships/image"/><Relationship Id="rId7" Target="../media/image43.png" Type="http://schemas.openxmlformats.org/officeDocument/2006/relationships/image"/><Relationship Id="rId8" Target="../media/image9.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44.png" Type="http://schemas.openxmlformats.org/officeDocument/2006/relationships/image"/><Relationship Id="rId4" Target="../media/image45.png" Type="http://schemas.openxmlformats.org/officeDocument/2006/relationships/image"/><Relationship Id="rId5" Target="../media/image17.jpeg" Type="http://schemas.openxmlformats.org/officeDocument/2006/relationships/image"/><Relationship Id="rId6" Target="../media/image46.png" Type="http://schemas.openxmlformats.org/officeDocument/2006/relationships/image"/><Relationship Id="rId7" Target="../media/image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47.png" Type="http://schemas.openxmlformats.org/officeDocument/2006/relationships/image"/><Relationship Id="rId4" Target="../media/image45.png" Type="http://schemas.openxmlformats.org/officeDocument/2006/relationships/image"/><Relationship Id="rId5" Target="../media/image17.jpeg" Type="http://schemas.openxmlformats.org/officeDocument/2006/relationships/image"/><Relationship Id="rId6" Target="../media/image48.png" Type="http://schemas.openxmlformats.org/officeDocument/2006/relationships/image"/><Relationship Id="rId7" Target="../media/image9.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49.png" Type="http://schemas.openxmlformats.org/officeDocument/2006/relationships/image"/><Relationship Id="rId4" Target="../media/image39.png" Type="http://schemas.openxmlformats.org/officeDocument/2006/relationships/image"/><Relationship Id="rId5" Target="../media/image17.jpeg" Type="http://schemas.openxmlformats.org/officeDocument/2006/relationships/image"/><Relationship Id="rId6" Target="../media/image50.png" Type="http://schemas.openxmlformats.org/officeDocument/2006/relationships/image"/><Relationship Id="rId7" Target="../media/image51.png" Type="http://schemas.openxmlformats.org/officeDocument/2006/relationships/image"/><Relationship Id="rId8" Target="../media/image9.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11" Target="../media/image58.png" Type="http://schemas.openxmlformats.org/officeDocument/2006/relationships/image"/><Relationship Id="rId2" Target="../notesSlides/notesSlide18.xml" Type="http://schemas.openxmlformats.org/officeDocument/2006/relationships/notesSlide"/><Relationship Id="rId3" Target="../media/image52.png" Type="http://schemas.openxmlformats.org/officeDocument/2006/relationships/image"/><Relationship Id="rId4" Target="../media/image17.jpeg" Type="http://schemas.openxmlformats.org/officeDocument/2006/relationships/image"/><Relationship Id="rId5" Target="../media/image9.png" Type="http://schemas.openxmlformats.org/officeDocument/2006/relationships/image"/><Relationship Id="rId6" Target="../media/image53.png" Type="http://schemas.openxmlformats.org/officeDocument/2006/relationships/image"/><Relationship Id="rId7" Target="../media/image54.png" Type="http://schemas.openxmlformats.org/officeDocument/2006/relationships/image"/><Relationship Id="rId8" Target="../media/image55.png" Type="http://schemas.openxmlformats.org/officeDocument/2006/relationships/image"/><Relationship Id="rId9" Target="../media/image56.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52.png" Type="http://schemas.openxmlformats.org/officeDocument/2006/relationships/image"/><Relationship Id="rId4" Target="../media/image9.png" Type="http://schemas.openxmlformats.org/officeDocument/2006/relationships/image"/><Relationship Id="rId5" Target="../media/image17.jpeg" Type="http://schemas.openxmlformats.org/officeDocument/2006/relationships/image"/><Relationship Id="rId6" Target="../media/image59.png" Type="http://schemas.openxmlformats.org/officeDocument/2006/relationships/image"/><Relationship Id="rId7" Target="../media/image60.png" Type="http://schemas.openxmlformats.org/officeDocument/2006/relationships/image"/><Relationship Id="rId8" Target="../media/image5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6.jpeg" Type="http://schemas.openxmlformats.org/officeDocument/2006/relationships/image"/><Relationship Id="rId6" Target="../media/image7.jpeg" Type="http://schemas.openxmlformats.org/officeDocument/2006/relationships/image"/><Relationship Id="rId7" Target="../media/image8.png" Type="http://schemas.openxmlformats.org/officeDocument/2006/relationships/image"/><Relationship Id="rId8" Target="../media/image9.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9.png" Type="http://schemas.openxmlformats.org/officeDocument/2006/relationships/image"/><Relationship Id="rId11" Target="../media/image64.png" Type="http://schemas.openxmlformats.org/officeDocument/2006/relationships/image"/><Relationship Id="rId12" Target="../media/image58.png" Type="http://schemas.openxmlformats.org/officeDocument/2006/relationships/image"/><Relationship Id="rId2" Target="../notesSlides/notesSlide20.xml" Type="http://schemas.openxmlformats.org/officeDocument/2006/relationships/notesSlide"/><Relationship Id="rId3" Target="../media/image52.png" Type="http://schemas.openxmlformats.org/officeDocument/2006/relationships/image"/><Relationship Id="rId4" Target="../media/image17.jpeg" Type="http://schemas.openxmlformats.org/officeDocument/2006/relationships/image"/><Relationship Id="rId5" Target="../media/image61.png" Type="http://schemas.openxmlformats.org/officeDocument/2006/relationships/image"/><Relationship Id="rId6" Target="../media/image62.png" Type="http://schemas.openxmlformats.org/officeDocument/2006/relationships/image"/><Relationship Id="rId7" Target="../media/image9.png" Type="http://schemas.openxmlformats.org/officeDocument/2006/relationships/image"/><Relationship Id="rId8" Target="../media/image56.png" Type="http://schemas.openxmlformats.org/officeDocument/2006/relationships/image"/><Relationship Id="rId9" Target="../media/image63.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52.png" Type="http://schemas.openxmlformats.org/officeDocument/2006/relationships/image"/><Relationship Id="rId4" Target="../media/image17.jpeg" Type="http://schemas.openxmlformats.org/officeDocument/2006/relationships/image"/><Relationship Id="rId5" Target="../media/image59.png" Type="http://schemas.openxmlformats.org/officeDocument/2006/relationships/image"/><Relationship Id="rId6" Target="../media/image9.png" Type="http://schemas.openxmlformats.org/officeDocument/2006/relationships/image"/><Relationship Id="rId7" Target="../media/image65.png" Type="http://schemas.openxmlformats.org/officeDocument/2006/relationships/image"/><Relationship Id="rId8" Target="../media/image56.png" Type="http://schemas.openxmlformats.org/officeDocument/2006/relationships/image"/><Relationship Id="rId9" Target="../media/image66.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33.png" Type="http://schemas.openxmlformats.org/officeDocument/2006/relationships/image"/><Relationship Id="rId4" Target="../media/image45.png" Type="http://schemas.openxmlformats.org/officeDocument/2006/relationships/image"/><Relationship Id="rId5" Target="../media/image67.png" Type="http://schemas.openxmlformats.org/officeDocument/2006/relationships/image"/><Relationship Id="rId6" Target="../media/image17.jpeg" Type="http://schemas.openxmlformats.org/officeDocument/2006/relationships/image"/><Relationship Id="rId7" Target="../media/image68.png" Type="http://schemas.openxmlformats.org/officeDocument/2006/relationships/image"/><Relationship Id="rId8" Target="../media/image9.png" Type="http://schemas.openxmlformats.org/officeDocument/2006/relationships/image"/><Relationship Id="rId9" Target="../media/image58.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69.png" Type="http://schemas.openxmlformats.org/officeDocument/2006/relationships/image"/><Relationship Id="rId4" Target="../media/image70.png" Type="http://schemas.openxmlformats.org/officeDocument/2006/relationships/image"/><Relationship Id="rId5" Target="../media/image71.png" Type="http://schemas.openxmlformats.org/officeDocument/2006/relationships/image"/><Relationship Id="rId6" Target="../media/image72.png" Type="http://schemas.openxmlformats.org/officeDocument/2006/relationships/image"/><Relationship Id="rId7" Target="../media/image17.jpeg" Type="http://schemas.openxmlformats.org/officeDocument/2006/relationships/image"/><Relationship Id="rId8" Target="../media/image73.png" Type="http://schemas.openxmlformats.org/officeDocument/2006/relationships/image"/><Relationship Id="rId9" Target="../media/image9.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74.png" Type="http://schemas.openxmlformats.org/officeDocument/2006/relationships/image"/><Relationship Id="rId4" Target="../media/image75.png" Type="http://schemas.openxmlformats.org/officeDocument/2006/relationships/image"/><Relationship Id="rId5" Target="mailto:events@solana.org" TargetMode="External" Type="http://schemas.openxmlformats.org/officeDocument/2006/relationships/hyperlink"/><Relationship Id="rId6" Target="../media/image9.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76.png" Type="http://schemas.openxmlformats.org/officeDocument/2006/relationships/image"/><Relationship Id="rId4" Target="../media/image77.png" Type="http://schemas.openxmlformats.org/officeDocument/2006/relationships/image"/><Relationship Id="rId5" Target="../media/image3.png" Type="http://schemas.openxmlformats.org/officeDocument/2006/relationships/image"/><Relationship Id="rId6" Target="../media/image37.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0.png" Type="http://schemas.openxmlformats.org/officeDocument/2006/relationships/image"/><Relationship Id="rId4" Target="../media/image11.png" Type="http://schemas.openxmlformats.org/officeDocument/2006/relationships/image"/><Relationship Id="rId5" Target="../media/image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0.png" Type="http://schemas.openxmlformats.org/officeDocument/2006/relationships/image"/><Relationship Id="rId4" Target="../media/image5.png" Type="http://schemas.openxmlformats.org/officeDocument/2006/relationships/image"/><Relationship Id="rId5" Target="../media/image9.png" Type="http://schemas.openxmlformats.org/officeDocument/2006/relationships/image"/><Relationship Id="rId6" Target="https://solana.com/breakpoint" TargetMode="External" Type="http://schemas.openxmlformats.org/officeDocument/2006/relationships/hyperlink"/><Relationship Id="rId7" Target="https://luma.com/breakpoint2026"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5.png" Type="http://schemas.openxmlformats.org/officeDocument/2006/relationships/image"/><Relationship Id="rId4" Target="../media/image16.png" Type="http://schemas.openxmlformats.org/officeDocument/2006/relationships/image"/><Relationship Id="rId5" Target="../media/image17.jpeg" Type="http://schemas.openxmlformats.org/officeDocument/2006/relationships/image"/><Relationship Id="rId6" Target="../media/image18.jpeg" Type="http://schemas.openxmlformats.org/officeDocument/2006/relationships/image"/><Relationship Id="rId7" Target="../media/image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9.png" Type="http://schemas.openxmlformats.org/officeDocument/2006/relationships/image"/><Relationship Id="rId4" Target="../media/image20.png" Type="http://schemas.openxmlformats.org/officeDocument/2006/relationships/image"/><Relationship Id="rId5" Target="../media/image17.jpeg" Type="http://schemas.openxmlformats.org/officeDocument/2006/relationships/image"/><Relationship Id="rId6" Target="../media/image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21.png" Type="http://schemas.openxmlformats.org/officeDocument/2006/relationships/image"/><Relationship Id="rId4" Target="../media/image22.png" Type="http://schemas.openxmlformats.org/officeDocument/2006/relationships/image"/><Relationship Id="rId5" Target="../media/image17.jpeg" Type="http://schemas.openxmlformats.org/officeDocument/2006/relationships/image"/><Relationship Id="rId6" Target="../media/image23.png" Type="http://schemas.openxmlformats.org/officeDocument/2006/relationships/image"/><Relationship Id="rId7" Target="../media/image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24.png" Type="http://schemas.openxmlformats.org/officeDocument/2006/relationships/image"/><Relationship Id="rId4" Target="../media/image25.png" Type="http://schemas.openxmlformats.org/officeDocument/2006/relationships/image"/><Relationship Id="rId5" Target="../media/image17.jpeg" Type="http://schemas.openxmlformats.org/officeDocument/2006/relationships/image"/><Relationship Id="rId6" Target="../media/image26.png" Type="http://schemas.openxmlformats.org/officeDocument/2006/relationships/image"/><Relationship Id="rId7" Target="../media/image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48"/>
            <a:ext cx="18287990" cy="10287000"/>
            <a:chOff x="0" y="0"/>
            <a:chExt cx="24383987"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1154" t="0" r="-1154" b="0"/>
              </a:stretch>
            </a:blipFill>
          </p:spPr>
        </p:sp>
      </p:grpSp>
      <p:sp>
        <p:nvSpPr>
          <p:cNvPr name="TextBox 5" id="5"/>
          <p:cNvSpPr txBox="true"/>
          <p:nvPr/>
        </p:nvSpPr>
        <p:spPr>
          <a:xfrm rot="0">
            <a:off x="12559046" y="497929"/>
            <a:ext cx="5057404" cy="2287572"/>
          </a:xfrm>
          <a:prstGeom prst="rect">
            <a:avLst/>
          </a:prstGeom>
        </p:spPr>
        <p:txBody>
          <a:bodyPr anchor="t" rtlCol="false" tIns="0" lIns="0" bIns="0" rIns="0">
            <a:spAutoFit/>
          </a:bodyPr>
          <a:lstStyle/>
          <a:p>
            <a:pPr algn="r">
              <a:lnSpc>
                <a:spcPts val="5759"/>
              </a:lnSpc>
            </a:pPr>
            <a:r>
              <a:rPr lang="en-US" b="true" sz="4000">
                <a:solidFill>
                  <a:srgbClr val="FFFFFF"/>
                </a:solidFill>
                <a:latin typeface="Arimo Bold"/>
                <a:ea typeface="Arimo Bold"/>
                <a:cs typeface="Arimo Bold"/>
                <a:sym typeface="Arimo Bold"/>
              </a:rPr>
              <a:t>15 - 17 NOVEMBER</a:t>
            </a:r>
          </a:p>
          <a:p>
            <a:pPr algn="r">
              <a:lnSpc>
                <a:spcPts val="5759"/>
              </a:lnSpc>
            </a:pPr>
            <a:r>
              <a:rPr lang="en-US" b="true" sz="4000">
                <a:solidFill>
                  <a:srgbClr val="FFFFFF"/>
                </a:solidFill>
                <a:latin typeface="Arimo Bold"/>
                <a:ea typeface="Arimo Bold"/>
                <a:cs typeface="Arimo Bold"/>
                <a:sym typeface="Arimo Bold"/>
              </a:rPr>
              <a:t>2026</a:t>
            </a:r>
          </a:p>
        </p:txBody>
      </p:sp>
      <p:sp>
        <p:nvSpPr>
          <p:cNvPr name="TextBox 6" id="6"/>
          <p:cNvSpPr txBox="true"/>
          <p:nvPr/>
        </p:nvSpPr>
        <p:spPr>
          <a:xfrm rot="0">
            <a:off x="12931035" y="2267922"/>
            <a:ext cx="4685405" cy="517579"/>
          </a:xfrm>
          <a:prstGeom prst="rect">
            <a:avLst/>
          </a:prstGeom>
        </p:spPr>
        <p:txBody>
          <a:bodyPr anchor="t" rtlCol="false" tIns="0" lIns="0" bIns="0" rIns="0">
            <a:spAutoFit/>
          </a:bodyPr>
          <a:lstStyle/>
          <a:p>
            <a:pPr algn="r">
              <a:lnSpc>
                <a:spcPts val="5759"/>
              </a:lnSpc>
            </a:pPr>
            <a:r>
              <a:rPr lang="en-US" b="true" sz="4000">
                <a:solidFill>
                  <a:srgbClr val="FFFFFF"/>
                </a:solidFill>
                <a:latin typeface="Arimo Bold"/>
                <a:ea typeface="Arimo Bold"/>
                <a:cs typeface="Arimo Bold"/>
                <a:sym typeface="Arimo Bold"/>
              </a:rPr>
              <a:t>OLYMPIA</a:t>
            </a:r>
          </a:p>
        </p:txBody>
      </p:sp>
      <p:sp>
        <p:nvSpPr>
          <p:cNvPr name="TextBox 7" id="7"/>
          <p:cNvSpPr txBox="true"/>
          <p:nvPr/>
        </p:nvSpPr>
        <p:spPr>
          <a:xfrm rot="0">
            <a:off x="11933253" y="3370897"/>
            <a:ext cx="5683196" cy="841572"/>
          </a:xfrm>
          <a:prstGeom prst="rect">
            <a:avLst/>
          </a:prstGeom>
        </p:spPr>
        <p:txBody>
          <a:bodyPr anchor="t" rtlCol="false" tIns="0" lIns="0" bIns="0" rIns="0">
            <a:spAutoFit/>
          </a:bodyPr>
          <a:lstStyle/>
          <a:p>
            <a:pPr algn="r">
              <a:lnSpc>
                <a:spcPts val="5759"/>
              </a:lnSpc>
            </a:pPr>
            <a:r>
              <a:rPr lang="en-US" b="true" sz="4000">
                <a:solidFill>
                  <a:srgbClr val="FFFFFF"/>
                </a:solidFill>
                <a:latin typeface="Arimo Bold"/>
                <a:ea typeface="Arimo Bold"/>
                <a:cs typeface="Arimo Bold"/>
                <a:sym typeface="Arimo Bold"/>
              </a:rPr>
              <a:t>LONDON</a:t>
            </a:r>
          </a:p>
          <a:p>
            <a:pPr algn="r">
              <a:lnSpc>
                <a:spcPts val="4031"/>
              </a:lnSpc>
            </a:pPr>
          </a:p>
        </p:txBody>
      </p:sp>
      <p:grpSp>
        <p:nvGrpSpPr>
          <p:cNvPr name="Group 8" id="8"/>
          <p:cNvGrpSpPr/>
          <p:nvPr/>
        </p:nvGrpSpPr>
        <p:grpSpPr>
          <a:xfrm rot="0">
            <a:off x="577748" y="2194770"/>
            <a:ext cx="8179803" cy="5897547"/>
            <a:chOff x="0" y="0"/>
            <a:chExt cx="10906404" cy="7863396"/>
          </a:xfrm>
        </p:grpSpPr>
        <p:sp>
          <p:nvSpPr>
            <p:cNvPr name="Freeform 9" id="9"/>
            <p:cNvSpPr/>
            <p:nvPr/>
          </p:nvSpPr>
          <p:spPr>
            <a:xfrm flipH="false" flipV="false" rot="0">
              <a:off x="0" y="0"/>
              <a:ext cx="10906379" cy="7863459"/>
            </a:xfrm>
            <a:custGeom>
              <a:avLst/>
              <a:gdLst/>
              <a:ahLst/>
              <a:cxnLst/>
              <a:rect r="r" b="b" t="t" l="l"/>
              <a:pathLst>
                <a:path h="7863459" w="10906379">
                  <a:moveTo>
                    <a:pt x="0" y="0"/>
                  </a:moveTo>
                  <a:lnTo>
                    <a:pt x="10906379" y="0"/>
                  </a:lnTo>
                  <a:lnTo>
                    <a:pt x="10906379" y="7863459"/>
                  </a:lnTo>
                  <a:lnTo>
                    <a:pt x="0" y="7863459"/>
                  </a:lnTo>
                  <a:lnTo>
                    <a:pt x="0" y="0"/>
                  </a:lnTo>
                  <a:close/>
                </a:path>
              </a:pathLst>
            </a:custGeom>
            <a:blipFill>
              <a:blip r:embed="rId4"/>
              <a:stretch>
                <a:fillRect l="0" t="-1368" r="0" b="-1367"/>
              </a:stretch>
            </a:blipFill>
          </p:spPr>
        </p:sp>
      </p:grpSp>
      <p:grpSp>
        <p:nvGrpSpPr>
          <p:cNvPr name="Group 10" id="10"/>
          <p:cNvGrpSpPr/>
          <p:nvPr/>
        </p:nvGrpSpPr>
        <p:grpSpPr>
          <a:xfrm rot="0">
            <a:off x="14838502" y="8978808"/>
            <a:ext cx="2778090" cy="412804"/>
            <a:chOff x="0" y="0"/>
            <a:chExt cx="3704120" cy="550405"/>
          </a:xfrm>
        </p:grpSpPr>
        <p:sp>
          <p:nvSpPr>
            <p:cNvPr name="Freeform 11" id="11"/>
            <p:cNvSpPr/>
            <p:nvPr/>
          </p:nvSpPr>
          <p:spPr>
            <a:xfrm flipH="false" flipV="false" rot="0">
              <a:off x="0" y="0"/>
              <a:ext cx="3704082" cy="550418"/>
            </a:xfrm>
            <a:custGeom>
              <a:avLst/>
              <a:gdLst/>
              <a:ahLst/>
              <a:cxnLst/>
              <a:rect r="r" b="b" t="t" l="l"/>
              <a:pathLst>
                <a:path h="550418" w="3704082">
                  <a:moveTo>
                    <a:pt x="0" y="0"/>
                  </a:moveTo>
                  <a:lnTo>
                    <a:pt x="3704082" y="0"/>
                  </a:lnTo>
                  <a:lnTo>
                    <a:pt x="3704082" y="550418"/>
                  </a:lnTo>
                  <a:lnTo>
                    <a:pt x="0" y="550418"/>
                  </a:lnTo>
                  <a:lnTo>
                    <a:pt x="0" y="0"/>
                  </a:lnTo>
                  <a:close/>
                </a:path>
              </a:pathLst>
            </a:custGeom>
            <a:blipFill>
              <a:blip r:embed="rId5"/>
              <a:stretch>
                <a:fillRect l="0" t="-4" r="-1" b="-2"/>
              </a:stretch>
            </a:blip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10" cy="10287000"/>
            <a:chOff x="0" y="0"/>
            <a:chExt cx="24384013"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1154" t="0" r="-1154" b="0"/>
              </a:stretch>
            </a:blipFill>
          </p:spPr>
        </p:sp>
      </p:grpSp>
      <p:grpSp>
        <p:nvGrpSpPr>
          <p:cNvPr name="Group 5" id="5"/>
          <p:cNvGrpSpPr/>
          <p:nvPr/>
        </p:nvGrpSpPr>
        <p:grpSpPr>
          <a:xfrm rot="0">
            <a:off x="593331" y="3949551"/>
            <a:ext cx="5206803" cy="292198"/>
            <a:chOff x="0" y="0"/>
            <a:chExt cx="6942404" cy="389598"/>
          </a:xfrm>
        </p:grpSpPr>
        <p:sp>
          <p:nvSpPr>
            <p:cNvPr name="Freeform 6" id="6"/>
            <p:cNvSpPr/>
            <p:nvPr/>
          </p:nvSpPr>
          <p:spPr>
            <a:xfrm flipH="false" flipV="false" rot="0">
              <a:off x="0" y="0"/>
              <a:ext cx="6942400" cy="389600"/>
            </a:xfrm>
            <a:custGeom>
              <a:avLst/>
              <a:gdLst/>
              <a:ahLst/>
              <a:cxnLst/>
              <a:rect r="r" b="b" t="t" l="l"/>
              <a:pathLst>
                <a:path h="389600" w="6942400">
                  <a:moveTo>
                    <a:pt x="0" y="0"/>
                  </a:moveTo>
                  <a:lnTo>
                    <a:pt x="6942400" y="0"/>
                  </a:lnTo>
                  <a:lnTo>
                    <a:pt x="6942400" y="389600"/>
                  </a:lnTo>
                  <a:lnTo>
                    <a:pt x="0" y="389600"/>
                  </a:lnTo>
                  <a:close/>
                </a:path>
              </a:pathLst>
            </a:custGeom>
            <a:blipFill>
              <a:blip r:embed="rId5">
                <a:alphaModFix amt="0"/>
              </a:blip>
              <a:stretch>
                <a:fillRect l="0" t="-297210" r="0" b="-297209"/>
              </a:stretch>
            </a:blipFill>
          </p:spPr>
        </p:sp>
        <p:sp>
          <p:nvSpPr>
            <p:cNvPr name="TextBox 7" id="7"/>
            <p:cNvSpPr txBox="true"/>
            <p:nvPr/>
          </p:nvSpPr>
          <p:spPr>
            <a:xfrm>
              <a:off x="0" y="-47625"/>
              <a:ext cx="6942404" cy="437223"/>
            </a:xfrm>
            <a:prstGeom prst="rect">
              <a:avLst/>
            </a:prstGeom>
          </p:spPr>
          <p:txBody>
            <a:bodyPr anchor="b" rtlCol="false" tIns="0" lIns="0" bIns="0" rIns="0"/>
            <a:lstStyle/>
            <a:p>
              <a:pPr algn="l">
                <a:lnSpc>
                  <a:spcPts val="2879"/>
                </a:lnSpc>
              </a:pPr>
              <a:r>
                <a:rPr lang="en-US" sz="2000">
                  <a:solidFill>
                    <a:srgbClr val="14F196"/>
                  </a:solidFill>
                  <a:latin typeface="Arimo"/>
                  <a:ea typeface="Arimo"/>
                  <a:cs typeface="Arimo"/>
                  <a:sym typeface="Arimo"/>
                </a:rPr>
                <a:t>What’s included?</a:t>
              </a:r>
            </a:p>
          </p:txBody>
        </p:sp>
      </p:grpSp>
      <p:sp>
        <p:nvSpPr>
          <p:cNvPr name="TextBox 8" id="8"/>
          <p:cNvSpPr txBox="true"/>
          <p:nvPr/>
        </p:nvSpPr>
        <p:spPr>
          <a:xfrm rot="0">
            <a:off x="254098" y="4287679"/>
            <a:ext cx="6154798" cy="4406322"/>
          </a:xfrm>
          <a:prstGeom prst="rect">
            <a:avLst/>
          </a:prstGeom>
        </p:spPr>
        <p:txBody>
          <a:bodyPr anchor="t" rtlCol="false" tIns="0" lIns="0" bIns="0" rIns="0">
            <a:spAutoFit/>
          </a:bodyPr>
          <a:lstStyle/>
          <a:p>
            <a:pPr algn="just" marL="706120" indent="-353060" lvl="1">
              <a:lnSpc>
                <a:spcPts val="2351"/>
              </a:lnSpc>
              <a:buFont typeface="Arial"/>
              <a:buChar char="•"/>
            </a:pPr>
            <a:r>
              <a:rPr lang="en-US" sz="1399">
                <a:solidFill>
                  <a:srgbClr val="FFFFFF"/>
                </a:solidFill>
                <a:latin typeface="Arimo"/>
                <a:ea typeface="Arimo"/>
                <a:cs typeface="Arimo"/>
                <a:sym typeface="Arimo"/>
              </a:rPr>
              <a:t>Turnkey 20’x10’ Suite to entertain, educate and network</a:t>
            </a:r>
          </a:p>
          <a:p>
            <a:pPr algn="just" marL="706120" indent="-353060" lvl="1">
              <a:lnSpc>
                <a:spcPts val="2351"/>
              </a:lnSpc>
              <a:buFont typeface="Arial"/>
              <a:buChar char="•"/>
            </a:pPr>
            <a:r>
              <a:rPr lang="en-US" sz="1399">
                <a:solidFill>
                  <a:srgbClr val="FFFFFF"/>
                </a:solidFill>
                <a:latin typeface="Arimo"/>
                <a:ea typeface="Arimo"/>
                <a:cs typeface="Arimo"/>
                <a:sym typeface="Arimo"/>
              </a:rPr>
              <a:t>Fully furnished with integrated seating</a:t>
            </a:r>
          </a:p>
          <a:p>
            <a:pPr algn="just" marL="706120" indent="-353060" lvl="1">
              <a:lnSpc>
                <a:spcPts val="2351"/>
              </a:lnSpc>
              <a:buFont typeface="Arial"/>
              <a:buChar char="•"/>
            </a:pPr>
            <a:r>
              <a:rPr lang="en-US" sz="1399">
                <a:solidFill>
                  <a:srgbClr val="FFFFFF"/>
                </a:solidFill>
                <a:latin typeface="Arimo"/>
                <a:ea typeface="Arimo"/>
                <a:cs typeface="Arimo"/>
                <a:sym typeface="Arimo"/>
              </a:rPr>
              <a:t>Custom signage on all inner walls</a:t>
            </a:r>
          </a:p>
          <a:p>
            <a:pPr algn="just" marL="706120" indent="-353060" lvl="1">
              <a:lnSpc>
                <a:spcPts val="2351"/>
              </a:lnSpc>
              <a:buFont typeface="Arial"/>
              <a:buChar char="•"/>
            </a:pPr>
            <a:r>
              <a:rPr lang="en-US" sz="1399">
                <a:solidFill>
                  <a:srgbClr val="FFFFFF"/>
                </a:solidFill>
                <a:latin typeface="Arimo"/>
                <a:ea typeface="Arimo"/>
                <a:cs typeface="Arimo"/>
                <a:sym typeface="Arimo"/>
              </a:rPr>
              <a:t>Raised floor with LED trim</a:t>
            </a:r>
          </a:p>
          <a:p>
            <a:pPr algn="just" marL="706120" indent="-353060" lvl="1">
              <a:lnSpc>
                <a:spcPts val="2351"/>
              </a:lnSpc>
              <a:buFont typeface="Arial"/>
              <a:buChar char="•"/>
            </a:pPr>
            <a:r>
              <a:rPr lang="en-US" sz="1399">
                <a:solidFill>
                  <a:srgbClr val="FFFFFF"/>
                </a:solidFill>
                <a:latin typeface="Arimo"/>
                <a:ea typeface="Arimo"/>
                <a:cs typeface="Arimo"/>
                <a:sym typeface="Arimo"/>
              </a:rPr>
              <a:t>Illuminated counter with storage</a:t>
            </a:r>
          </a:p>
          <a:p>
            <a:pPr algn="just" marL="706120" indent="-353060" lvl="1">
              <a:lnSpc>
                <a:spcPts val="2351"/>
              </a:lnSpc>
              <a:buFont typeface="Arial"/>
              <a:buChar char="•"/>
            </a:pPr>
            <a:r>
              <a:rPr lang="en-US" sz="1399">
                <a:solidFill>
                  <a:srgbClr val="FFFFFF"/>
                </a:solidFill>
                <a:latin typeface="Arimo"/>
                <a:ea typeface="Arimo"/>
                <a:cs typeface="Arimo"/>
                <a:sym typeface="Arimo"/>
              </a:rPr>
              <a:t>LED metal roof design</a:t>
            </a:r>
          </a:p>
          <a:p>
            <a:pPr algn="just" marL="706120" indent="-353060" lvl="1">
              <a:lnSpc>
                <a:spcPts val="2351"/>
              </a:lnSpc>
              <a:buFont typeface="Arial"/>
              <a:buChar char="•"/>
            </a:pPr>
            <a:r>
              <a:rPr lang="en-US" sz="1399">
                <a:solidFill>
                  <a:srgbClr val="FFFFFF"/>
                </a:solidFill>
                <a:latin typeface="Arimo"/>
                <a:ea typeface="Arimo"/>
                <a:cs typeface="Arimo"/>
                <a:sym typeface="Arimo"/>
              </a:rPr>
              <a:t>Wrap around bench with storage</a:t>
            </a:r>
          </a:p>
          <a:p>
            <a:pPr algn="just" marL="706120" indent="-353060" lvl="1">
              <a:lnSpc>
                <a:spcPts val="2351"/>
              </a:lnSpc>
              <a:buFont typeface="Arial"/>
              <a:buChar char="•"/>
            </a:pPr>
            <a:r>
              <a:rPr lang="en-US" sz="1399">
                <a:solidFill>
                  <a:srgbClr val="FFFFFF"/>
                </a:solidFill>
                <a:latin typeface="Arimo"/>
                <a:ea typeface="Arimo"/>
                <a:cs typeface="Arimo"/>
                <a:sym typeface="Arimo"/>
              </a:rPr>
              <a:t>55’’ Monitor (incl. USB and HDMI input)</a:t>
            </a:r>
          </a:p>
          <a:p>
            <a:pPr algn="just" marL="706120" indent="-353060" lvl="1">
              <a:lnSpc>
                <a:spcPts val="2351"/>
              </a:lnSpc>
              <a:buFont typeface="Arial"/>
              <a:buChar char="•"/>
            </a:pPr>
            <a:r>
              <a:rPr lang="en-US" sz="1399">
                <a:solidFill>
                  <a:srgbClr val="FFFFFF"/>
                </a:solidFill>
                <a:latin typeface="Arimo"/>
                <a:ea typeface="Arimo"/>
                <a:cs typeface="Arimo"/>
                <a:sym typeface="Arimo"/>
              </a:rPr>
              <a:t>Power socket</a:t>
            </a:r>
          </a:p>
          <a:p>
            <a:pPr algn="just" marL="706120" indent="-353060" lvl="1">
              <a:lnSpc>
                <a:spcPts val="2351"/>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 social, owned marketing channels, and more.</a:t>
            </a:r>
          </a:p>
          <a:p>
            <a:pPr algn="just" marL="706120" indent="-353060" lvl="1">
              <a:lnSpc>
                <a:spcPts val="2351"/>
              </a:lnSpc>
              <a:buFont typeface="Arial"/>
              <a:buChar char="•"/>
            </a:pPr>
            <a:r>
              <a:rPr lang="en-US" sz="1399">
                <a:solidFill>
                  <a:srgbClr val="FFFFFF"/>
                </a:solidFill>
                <a:latin typeface="Arimo"/>
                <a:ea typeface="Arimo"/>
                <a:cs typeface="Arimo"/>
                <a:sym typeface="Arimo"/>
              </a:rPr>
              <a:t>(2) Design Revision Rounds</a:t>
            </a:r>
          </a:p>
          <a:p>
            <a:pPr algn="just" marL="1412240" indent="-706120" lvl="1">
              <a:lnSpc>
                <a:spcPts val="4703"/>
              </a:lnSpc>
            </a:pPr>
          </a:p>
        </p:txBody>
      </p:sp>
      <p:sp>
        <p:nvSpPr>
          <p:cNvPr name="TextBox 9" id="9"/>
          <p:cNvSpPr txBox="true"/>
          <p:nvPr/>
        </p:nvSpPr>
        <p:spPr>
          <a:xfrm rot="0">
            <a:off x="618849" y="2140077"/>
            <a:ext cx="5790000" cy="1612125"/>
          </a:xfrm>
          <a:prstGeom prst="rect">
            <a:avLst/>
          </a:prstGeom>
        </p:spPr>
        <p:txBody>
          <a:bodyPr anchor="t" rtlCol="false" tIns="0" lIns="0" bIns="0" rIns="0">
            <a:spAutoFit/>
          </a:bodyPr>
          <a:lstStyle/>
          <a:p>
            <a:pPr algn="l">
              <a:lnSpc>
                <a:spcPts val="2351"/>
              </a:lnSpc>
            </a:pPr>
            <a:r>
              <a:rPr lang="en-US" sz="1399">
                <a:solidFill>
                  <a:srgbClr val="FFFFFF"/>
                </a:solidFill>
                <a:latin typeface="Arimo"/>
                <a:ea typeface="Arimo"/>
                <a:cs typeface="Arimo"/>
                <a:sym typeface="Arimo"/>
              </a:rPr>
              <a:t>Luxury Suites are where teams can showcase products and teams building on Solana. With added touches of luxury this is a premium, bigger space than a Deluxe Suite. Perfect for showcasing your products in an elevated manner, while having more prominent branding, signage and visibility. </a:t>
            </a:r>
          </a:p>
        </p:txBody>
      </p:sp>
      <p:sp>
        <p:nvSpPr>
          <p:cNvPr name="TextBox 10" id="10"/>
          <p:cNvSpPr txBox="true"/>
          <p:nvPr/>
        </p:nvSpPr>
        <p:spPr>
          <a:xfrm rot="0">
            <a:off x="593331" y="1684601"/>
            <a:ext cx="4067404" cy="371246"/>
          </a:xfrm>
          <a:prstGeom prst="rect">
            <a:avLst/>
          </a:prstGeom>
        </p:spPr>
        <p:txBody>
          <a:bodyPr anchor="t" rtlCol="false" tIns="0" lIns="0" bIns="0" rIns="0">
            <a:spAutoFit/>
          </a:bodyPr>
          <a:lstStyle/>
          <a:p>
            <a:pPr algn="l">
              <a:lnSpc>
                <a:spcPts val="3120"/>
              </a:lnSpc>
            </a:pPr>
            <a:r>
              <a:rPr lang="en-US" sz="2600">
                <a:solidFill>
                  <a:srgbClr val="14F196"/>
                </a:solidFill>
                <a:latin typeface="Arimo"/>
                <a:ea typeface="Arimo"/>
                <a:cs typeface="Arimo"/>
                <a:sym typeface="Arimo"/>
              </a:rPr>
              <a:t>Luxury Suite (20’x10’)</a:t>
            </a:r>
          </a:p>
        </p:txBody>
      </p:sp>
      <p:sp>
        <p:nvSpPr>
          <p:cNvPr name="TextBox 11" id="11"/>
          <p:cNvSpPr txBox="true"/>
          <p:nvPr/>
        </p:nvSpPr>
        <p:spPr>
          <a:xfrm rot="0">
            <a:off x="624983" y="8783574"/>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12" id="12"/>
          <p:cNvSpPr txBox="true"/>
          <p:nvPr/>
        </p:nvSpPr>
        <p:spPr>
          <a:xfrm rot="0">
            <a:off x="624983" y="9193149"/>
            <a:ext cx="2089204" cy="657454"/>
          </a:xfrm>
          <a:prstGeom prst="rect">
            <a:avLst/>
          </a:prstGeom>
        </p:spPr>
        <p:txBody>
          <a:bodyPr anchor="t" rtlCol="false" tIns="0" lIns="0" bIns="0" rIns="0">
            <a:spAutoFit/>
          </a:bodyPr>
          <a:lstStyle/>
          <a:p>
            <a:pPr algn="l">
              <a:lnSpc>
                <a:spcPts val="3600"/>
              </a:lnSpc>
            </a:pPr>
            <a:r>
              <a:rPr lang="en-US" sz="3000">
                <a:solidFill>
                  <a:srgbClr val="14F196"/>
                </a:solidFill>
                <a:latin typeface="Arimo"/>
                <a:ea typeface="Arimo"/>
                <a:cs typeface="Arimo"/>
                <a:sym typeface="Arimo"/>
              </a:rPr>
              <a:t>$80,000</a:t>
            </a:r>
          </a:p>
          <a:p>
            <a:pPr algn="l">
              <a:lnSpc>
                <a:spcPts val="3600"/>
              </a:lnSpc>
            </a:pPr>
          </a:p>
        </p:txBody>
      </p:sp>
      <p:sp>
        <p:nvSpPr>
          <p:cNvPr name="TextBox 13" id="13"/>
          <p:cNvSpPr txBox="true"/>
          <p:nvPr/>
        </p:nvSpPr>
        <p:spPr>
          <a:xfrm rot="0">
            <a:off x="5432574" y="8783574"/>
            <a:ext cx="9653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14" id="14"/>
          <p:cNvSpPr txBox="true"/>
          <p:nvPr/>
        </p:nvSpPr>
        <p:spPr>
          <a:xfrm rot="0">
            <a:off x="5089103" y="9126474"/>
            <a:ext cx="1295400" cy="479327"/>
          </a:xfrm>
          <a:prstGeom prst="rect">
            <a:avLst/>
          </a:prstGeom>
        </p:spPr>
        <p:txBody>
          <a:bodyPr anchor="t" rtlCol="false" tIns="0" lIns="0" bIns="0" rIns="0">
            <a:spAutoFit/>
          </a:bodyPr>
          <a:lstStyle/>
          <a:p>
            <a:pPr algn="r">
              <a:lnSpc>
                <a:spcPts val="4320"/>
              </a:lnSpc>
            </a:pPr>
            <a:r>
              <a:rPr lang="en-US" sz="3000">
                <a:solidFill>
                  <a:srgbClr val="14F196"/>
                </a:solidFill>
                <a:latin typeface="Arimo"/>
                <a:ea typeface="Arimo"/>
                <a:cs typeface="Arimo"/>
                <a:sym typeface="Arimo"/>
              </a:rPr>
              <a:t>10 GA</a:t>
            </a:r>
          </a:p>
        </p:txBody>
      </p:sp>
      <p:grpSp>
        <p:nvGrpSpPr>
          <p:cNvPr name="Group 15" id="15"/>
          <p:cNvGrpSpPr/>
          <p:nvPr/>
        </p:nvGrpSpPr>
        <p:grpSpPr>
          <a:xfrm rot="0">
            <a:off x="598913" y="1192854"/>
            <a:ext cx="3006604" cy="292198"/>
            <a:chOff x="0" y="0"/>
            <a:chExt cx="4008806" cy="389598"/>
          </a:xfrm>
        </p:grpSpPr>
        <p:sp>
          <p:nvSpPr>
            <p:cNvPr name="Freeform 16" id="16"/>
            <p:cNvSpPr/>
            <p:nvPr/>
          </p:nvSpPr>
          <p:spPr>
            <a:xfrm flipH="false" flipV="false" rot="0">
              <a:off x="0" y="0"/>
              <a:ext cx="4008800" cy="389600"/>
            </a:xfrm>
            <a:custGeom>
              <a:avLst/>
              <a:gdLst/>
              <a:ahLst/>
              <a:cxnLst/>
              <a:rect r="r" b="b" t="t" l="l"/>
              <a:pathLst>
                <a:path h="389600" w="4008800">
                  <a:moveTo>
                    <a:pt x="0" y="0"/>
                  </a:moveTo>
                  <a:lnTo>
                    <a:pt x="4008800" y="0"/>
                  </a:lnTo>
                  <a:lnTo>
                    <a:pt x="4008800" y="389600"/>
                  </a:lnTo>
                  <a:lnTo>
                    <a:pt x="0" y="389600"/>
                  </a:lnTo>
                  <a:close/>
                </a:path>
              </a:pathLst>
            </a:custGeom>
            <a:blipFill>
              <a:blip r:embed="rId5">
                <a:alphaModFix amt="0"/>
              </a:blip>
              <a:stretch>
                <a:fillRect l="0" t="-150492" r="0" b="-150491"/>
              </a:stretch>
            </a:blipFill>
          </p:spPr>
        </p:sp>
        <p:sp>
          <p:nvSpPr>
            <p:cNvPr name="TextBox 17" id="17"/>
            <p:cNvSpPr txBox="true"/>
            <p:nvPr/>
          </p:nvSpPr>
          <p:spPr>
            <a:xfrm>
              <a:off x="0" y="-47625"/>
              <a:ext cx="4008806" cy="437223"/>
            </a:xfrm>
            <a:prstGeom prst="rect">
              <a:avLst/>
            </a:prstGeom>
          </p:spPr>
          <p:txBody>
            <a:bodyPr anchor="ctr" rtlCol="false" tIns="0" lIns="0" bIns="0" rIns="0"/>
            <a:lstStyle/>
            <a:p>
              <a:pPr algn="l">
                <a:lnSpc>
                  <a:spcPts val="2879"/>
                </a:lnSpc>
              </a:pPr>
              <a:r>
                <a:rPr lang="en-US" sz="2000">
                  <a:solidFill>
                    <a:srgbClr val="FFFFFF"/>
                  </a:solidFill>
                  <a:latin typeface="Arimo"/>
                  <a:ea typeface="Arimo"/>
                  <a:cs typeface="Arimo"/>
                  <a:sym typeface="Arimo"/>
                </a:rPr>
                <a:t>BOOTHS</a:t>
              </a:r>
            </a:p>
          </p:txBody>
        </p:sp>
      </p:grpSp>
      <p:sp>
        <p:nvSpPr>
          <p:cNvPr name="TextBox 18" id="18"/>
          <p:cNvSpPr txBox="true"/>
          <p:nvPr/>
        </p:nvSpPr>
        <p:spPr>
          <a:xfrm rot="0">
            <a:off x="567176"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Sponsorships</a:t>
            </a:r>
          </a:p>
        </p:txBody>
      </p:sp>
      <p:grpSp>
        <p:nvGrpSpPr>
          <p:cNvPr name="Group 19" id="19"/>
          <p:cNvGrpSpPr/>
          <p:nvPr/>
        </p:nvGrpSpPr>
        <p:grpSpPr>
          <a:xfrm rot="0">
            <a:off x="17379201" y="9612382"/>
            <a:ext cx="331051" cy="296570"/>
            <a:chOff x="0" y="0"/>
            <a:chExt cx="441401" cy="395427"/>
          </a:xfrm>
        </p:grpSpPr>
        <p:sp>
          <p:nvSpPr>
            <p:cNvPr name="Freeform 20" id="20"/>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6"/>
              <a:stretch>
                <a:fillRect l="0" t="0" r="11" b="12"/>
              </a:stretch>
            </a:blipFill>
          </p:spPr>
        </p:sp>
      </p:grpSp>
      <p:sp>
        <p:nvSpPr>
          <p:cNvPr name="AutoShape 21" id="21"/>
          <p:cNvSpPr/>
          <p:nvPr/>
        </p:nvSpPr>
        <p:spPr>
          <a:xfrm rot="11100">
            <a:off x="590159" y="8609467"/>
            <a:ext cx="5884678" cy="0"/>
          </a:xfrm>
          <a:prstGeom prst="line">
            <a:avLst/>
          </a:prstGeom>
          <a:ln cap="rnd" w="9525">
            <a:solidFill>
              <a:srgbClr val="14F196"/>
            </a:solidFill>
            <a:prstDash val="solid"/>
            <a:headEnd type="none" len="sm" w="sm"/>
            <a:tailEnd type="none" len="sm" w="sm"/>
          </a:ln>
        </p:spPr>
      </p:sp>
      <p:grpSp>
        <p:nvGrpSpPr>
          <p:cNvPr name="Group 22" id="22"/>
          <p:cNvGrpSpPr/>
          <p:nvPr/>
        </p:nvGrpSpPr>
        <p:grpSpPr>
          <a:xfrm rot="0">
            <a:off x="6882003" y="1902590"/>
            <a:ext cx="11221202" cy="6481201"/>
            <a:chOff x="0" y="0"/>
            <a:chExt cx="14961603" cy="8641601"/>
          </a:xfrm>
        </p:grpSpPr>
        <p:sp>
          <p:nvSpPr>
            <p:cNvPr name="Freeform 23" id="23"/>
            <p:cNvSpPr/>
            <p:nvPr/>
          </p:nvSpPr>
          <p:spPr>
            <a:xfrm flipH="false" flipV="false" rot="0">
              <a:off x="0" y="0"/>
              <a:ext cx="14961615" cy="8641588"/>
            </a:xfrm>
            <a:custGeom>
              <a:avLst/>
              <a:gdLst/>
              <a:ahLst/>
              <a:cxnLst/>
              <a:rect r="r" b="b" t="t" l="l"/>
              <a:pathLst>
                <a:path h="8641588" w="14961615">
                  <a:moveTo>
                    <a:pt x="0" y="0"/>
                  </a:moveTo>
                  <a:lnTo>
                    <a:pt x="14961615" y="0"/>
                  </a:lnTo>
                  <a:lnTo>
                    <a:pt x="14961615" y="8641588"/>
                  </a:lnTo>
                  <a:lnTo>
                    <a:pt x="0" y="8641588"/>
                  </a:lnTo>
                  <a:lnTo>
                    <a:pt x="0" y="0"/>
                  </a:lnTo>
                  <a:close/>
                </a:path>
              </a:pathLst>
            </a:custGeom>
            <a:blipFill>
              <a:blip r:embed="rId7"/>
              <a:stretch>
                <a:fillRect l="-1919" t="0" r="-1009" b="-241"/>
              </a:stretch>
            </a:blip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10" cy="10287000"/>
            <a:chOff x="0" y="0"/>
            <a:chExt cx="24384013"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1154" t="0" r="-1154" b="0"/>
              </a:stretch>
            </a:blipFill>
          </p:spPr>
        </p:sp>
      </p:grpSp>
      <p:grpSp>
        <p:nvGrpSpPr>
          <p:cNvPr name="Group 5" id="5"/>
          <p:cNvGrpSpPr/>
          <p:nvPr/>
        </p:nvGrpSpPr>
        <p:grpSpPr>
          <a:xfrm rot="0">
            <a:off x="617772" y="1192854"/>
            <a:ext cx="3006604" cy="292198"/>
            <a:chOff x="0" y="0"/>
            <a:chExt cx="4008806" cy="389598"/>
          </a:xfrm>
        </p:grpSpPr>
        <p:sp>
          <p:nvSpPr>
            <p:cNvPr name="Freeform 6" id="6"/>
            <p:cNvSpPr/>
            <p:nvPr/>
          </p:nvSpPr>
          <p:spPr>
            <a:xfrm flipH="false" flipV="false" rot="0">
              <a:off x="0" y="0"/>
              <a:ext cx="4008800" cy="389600"/>
            </a:xfrm>
            <a:custGeom>
              <a:avLst/>
              <a:gdLst/>
              <a:ahLst/>
              <a:cxnLst/>
              <a:rect r="r" b="b" t="t" l="l"/>
              <a:pathLst>
                <a:path h="389600" w="4008800">
                  <a:moveTo>
                    <a:pt x="0" y="0"/>
                  </a:moveTo>
                  <a:lnTo>
                    <a:pt x="4008800" y="0"/>
                  </a:lnTo>
                  <a:lnTo>
                    <a:pt x="4008800" y="389600"/>
                  </a:lnTo>
                  <a:lnTo>
                    <a:pt x="0" y="389600"/>
                  </a:lnTo>
                  <a:close/>
                </a:path>
              </a:pathLst>
            </a:custGeom>
            <a:blipFill>
              <a:blip r:embed="rId5">
                <a:alphaModFix amt="0"/>
              </a:blip>
              <a:stretch>
                <a:fillRect l="0" t="-150492" r="0" b="-150491"/>
              </a:stretch>
            </a:blipFill>
          </p:spPr>
        </p:sp>
        <p:sp>
          <p:nvSpPr>
            <p:cNvPr name="TextBox 7" id="7"/>
            <p:cNvSpPr txBox="true"/>
            <p:nvPr/>
          </p:nvSpPr>
          <p:spPr>
            <a:xfrm>
              <a:off x="0" y="-47625"/>
              <a:ext cx="4008806" cy="437223"/>
            </a:xfrm>
            <a:prstGeom prst="rect">
              <a:avLst/>
            </a:prstGeom>
          </p:spPr>
          <p:txBody>
            <a:bodyPr anchor="ctr" rtlCol="false" tIns="0" lIns="0" bIns="0" rIns="0"/>
            <a:lstStyle/>
            <a:p>
              <a:pPr algn="l">
                <a:lnSpc>
                  <a:spcPts val="2879"/>
                </a:lnSpc>
              </a:pPr>
              <a:r>
                <a:rPr lang="en-US" sz="2000">
                  <a:solidFill>
                    <a:srgbClr val="FFFFFF"/>
                  </a:solidFill>
                  <a:latin typeface="Arimo"/>
                  <a:ea typeface="Arimo"/>
                  <a:cs typeface="Arimo"/>
                  <a:sym typeface="Arimo"/>
                </a:rPr>
                <a:t>BOOTHS</a:t>
              </a:r>
            </a:p>
          </p:txBody>
        </p:sp>
      </p:grpSp>
      <p:sp>
        <p:nvSpPr>
          <p:cNvPr name="TextBox 8" id="8"/>
          <p:cNvSpPr txBox="true"/>
          <p:nvPr/>
        </p:nvSpPr>
        <p:spPr>
          <a:xfrm rot="0">
            <a:off x="586035"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Sponsorships</a:t>
            </a:r>
          </a:p>
        </p:txBody>
      </p:sp>
      <p:grpSp>
        <p:nvGrpSpPr>
          <p:cNvPr name="Group 9" id="9"/>
          <p:cNvGrpSpPr/>
          <p:nvPr/>
        </p:nvGrpSpPr>
        <p:grpSpPr>
          <a:xfrm rot="0">
            <a:off x="601342" y="4318778"/>
            <a:ext cx="5206803" cy="292198"/>
            <a:chOff x="0" y="0"/>
            <a:chExt cx="6942404" cy="389598"/>
          </a:xfrm>
        </p:grpSpPr>
        <p:sp>
          <p:nvSpPr>
            <p:cNvPr name="Freeform 10" id="10"/>
            <p:cNvSpPr/>
            <p:nvPr/>
          </p:nvSpPr>
          <p:spPr>
            <a:xfrm flipH="false" flipV="false" rot="0">
              <a:off x="0" y="0"/>
              <a:ext cx="6942400" cy="389600"/>
            </a:xfrm>
            <a:custGeom>
              <a:avLst/>
              <a:gdLst/>
              <a:ahLst/>
              <a:cxnLst/>
              <a:rect r="r" b="b" t="t" l="l"/>
              <a:pathLst>
                <a:path h="389600" w="6942400">
                  <a:moveTo>
                    <a:pt x="0" y="0"/>
                  </a:moveTo>
                  <a:lnTo>
                    <a:pt x="6942400" y="0"/>
                  </a:lnTo>
                  <a:lnTo>
                    <a:pt x="6942400" y="389600"/>
                  </a:lnTo>
                  <a:lnTo>
                    <a:pt x="0" y="389600"/>
                  </a:lnTo>
                  <a:close/>
                </a:path>
              </a:pathLst>
            </a:custGeom>
            <a:blipFill>
              <a:blip r:embed="rId5">
                <a:alphaModFix amt="0"/>
              </a:blip>
              <a:stretch>
                <a:fillRect l="0" t="-297210" r="0" b="-297209"/>
              </a:stretch>
            </a:blipFill>
          </p:spPr>
        </p:sp>
        <p:sp>
          <p:nvSpPr>
            <p:cNvPr name="TextBox 11" id="11"/>
            <p:cNvSpPr txBox="true"/>
            <p:nvPr/>
          </p:nvSpPr>
          <p:spPr>
            <a:xfrm>
              <a:off x="0" y="-47625"/>
              <a:ext cx="6942404" cy="437223"/>
            </a:xfrm>
            <a:prstGeom prst="rect">
              <a:avLst/>
            </a:prstGeom>
          </p:spPr>
          <p:txBody>
            <a:bodyPr anchor="b" rtlCol="false" tIns="0" lIns="0" bIns="0" rIns="0"/>
            <a:lstStyle/>
            <a:p>
              <a:pPr algn="l">
                <a:lnSpc>
                  <a:spcPts val="2879"/>
                </a:lnSpc>
              </a:pPr>
              <a:r>
                <a:rPr lang="en-US" sz="2000">
                  <a:solidFill>
                    <a:srgbClr val="14F196"/>
                  </a:solidFill>
                  <a:latin typeface="Arimo"/>
                  <a:ea typeface="Arimo"/>
                  <a:cs typeface="Arimo"/>
                  <a:sym typeface="Arimo"/>
                </a:rPr>
                <a:t>What’s included?</a:t>
              </a:r>
            </a:p>
          </p:txBody>
        </p:sp>
      </p:grpSp>
      <p:sp>
        <p:nvSpPr>
          <p:cNvPr name="TextBox 12" id="12"/>
          <p:cNvSpPr txBox="true"/>
          <p:nvPr/>
        </p:nvSpPr>
        <p:spPr>
          <a:xfrm rot="0">
            <a:off x="237754" y="4625321"/>
            <a:ext cx="6171000" cy="3225527"/>
          </a:xfrm>
          <a:prstGeom prst="rect">
            <a:avLst/>
          </a:prstGeom>
        </p:spPr>
        <p:txBody>
          <a:bodyPr anchor="t" rtlCol="false" tIns="0" lIns="0" bIns="0" rIns="0">
            <a:spAutoFit/>
          </a:bodyPr>
          <a:lstStyle/>
          <a:p>
            <a:pPr algn="just" marL="706120" indent="-353060" lvl="1">
              <a:lnSpc>
                <a:spcPts val="2351"/>
              </a:lnSpc>
              <a:buFont typeface="Arial"/>
              <a:buChar char="•"/>
            </a:pPr>
            <a:r>
              <a:rPr lang="en-US" sz="1399">
                <a:solidFill>
                  <a:srgbClr val="FFFFFF"/>
                </a:solidFill>
                <a:latin typeface="Arimo"/>
                <a:ea typeface="Arimo"/>
                <a:cs typeface="Arimo"/>
                <a:sym typeface="Arimo"/>
              </a:rPr>
              <a:t>Turnkey Custom Designed Booth </a:t>
            </a:r>
          </a:p>
          <a:p>
            <a:pPr algn="just" marL="706120" indent="-353060" lvl="1">
              <a:lnSpc>
                <a:spcPts val="2351"/>
              </a:lnSpc>
              <a:buFont typeface="Arial"/>
              <a:buChar char="•"/>
            </a:pPr>
            <a:r>
              <a:rPr lang="en-US" sz="1399">
                <a:solidFill>
                  <a:srgbClr val="FFFFFF"/>
                </a:solidFill>
                <a:latin typeface="Arimo"/>
                <a:ea typeface="Arimo"/>
                <a:cs typeface="Arimo"/>
                <a:sym typeface="Arimo"/>
              </a:rPr>
              <a:t>Fully furnished with integrated seating</a:t>
            </a:r>
          </a:p>
          <a:p>
            <a:pPr algn="just" marL="706120" indent="-353060" lvl="1">
              <a:lnSpc>
                <a:spcPts val="2351"/>
              </a:lnSpc>
              <a:buFont typeface="Arial"/>
              <a:buChar char="•"/>
            </a:pPr>
            <a:r>
              <a:rPr lang="en-US" sz="1399">
                <a:solidFill>
                  <a:srgbClr val="FFFFFF"/>
                </a:solidFill>
                <a:latin typeface="Arimo"/>
                <a:ea typeface="Arimo"/>
                <a:cs typeface="Arimo"/>
                <a:sym typeface="Arimo"/>
              </a:rPr>
              <a:t>Custom signage &amp; custom design</a:t>
            </a:r>
          </a:p>
          <a:p>
            <a:pPr algn="just" marL="706120" indent="-353060" lvl="1">
              <a:lnSpc>
                <a:spcPts val="2351"/>
              </a:lnSpc>
              <a:buFont typeface="Arial"/>
              <a:buChar char="•"/>
            </a:pPr>
            <a:r>
              <a:rPr lang="en-US" sz="1399">
                <a:solidFill>
                  <a:srgbClr val="FFFFFF"/>
                </a:solidFill>
                <a:latin typeface="Arimo"/>
                <a:ea typeface="Arimo"/>
                <a:cs typeface="Arimo"/>
                <a:sym typeface="Arimo"/>
              </a:rPr>
              <a:t>Power distribution to the booth</a:t>
            </a:r>
          </a:p>
          <a:p>
            <a:pPr algn="just" marL="706120" indent="-353060" lvl="1">
              <a:lnSpc>
                <a:spcPts val="2351"/>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 social, owned marketing channels, and more.</a:t>
            </a:r>
          </a:p>
          <a:p>
            <a:pPr algn="just" marL="706120" indent="-353060" lvl="1">
              <a:lnSpc>
                <a:spcPts val="2351"/>
              </a:lnSpc>
              <a:buFont typeface="Arial"/>
              <a:buChar char="•"/>
            </a:pPr>
            <a:r>
              <a:rPr lang="en-US" sz="1399">
                <a:solidFill>
                  <a:srgbClr val="FFFFFF"/>
                </a:solidFill>
                <a:latin typeface="Arimo"/>
                <a:ea typeface="Arimo"/>
                <a:cs typeface="Arimo"/>
                <a:sym typeface="Arimo"/>
              </a:rPr>
              <a:t>(3) Design Revision rounds</a:t>
            </a:r>
          </a:p>
          <a:p>
            <a:pPr algn="just" marL="1412240" indent="-706120" lvl="1">
              <a:lnSpc>
                <a:spcPts val="4703"/>
              </a:lnSpc>
            </a:pPr>
          </a:p>
          <a:p>
            <a:pPr algn="just" marL="1412240" indent="-706120" lvl="1">
              <a:lnSpc>
                <a:spcPts val="4703"/>
              </a:lnSpc>
            </a:pPr>
          </a:p>
        </p:txBody>
      </p:sp>
      <p:sp>
        <p:nvSpPr>
          <p:cNvPr name="TextBox 13" id="13"/>
          <p:cNvSpPr txBox="true"/>
          <p:nvPr/>
        </p:nvSpPr>
        <p:spPr>
          <a:xfrm rot="0">
            <a:off x="601351" y="2226850"/>
            <a:ext cx="5807402" cy="1913849"/>
          </a:xfrm>
          <a:prstGeom prst="rect">
            <a:avLst/>
          </a:prstGeom>
        </p:spPr>
        <p:txBody>
          <a:bodyPr anchor="t" rtlCol="false" tIns="0" lIns="0" bIns="0" rIns="0">
            <a:spAutoFit/>
          </a:bodyPr>
          <a:lstStyle/>
          <a:p>
            <a:pPr algn="just">
              <a:lnSpc>
                <a:spcPts val="1679"/>
              </a:lnSpc>
            </a:pPr>
            <a:r>
              <a:rPr lang="en-US" sz="1399">
                <a:solidFill>
                  <a:srgbClr val="FFFFFF"/>
                </a:solidFill>
                <a:latin typeface="Arimo"/>
                <a:ea typeface="Arimo"/>
                <a:cs typeface="Arimo"/>
                <a:sym typeface="Arimo"/>
              </a:rPr>
              <a:t>Make your mark and stand out at Breakpoint 2026 with a custom designed turnkey suite - the ultimate space to host, connect, and showcase your brand. </a:t>
            </a:r>
          </a:p>
          <a:p>
            <a:pPr algn="just">
              <a:lnSpc>
                <a:spcPts val="3359"/>
              </a:lnSpc>
            </a:pPr>
          </a:p>
          <a:p>
            <a:pPr algn="l">
              <a:lnSpc>
                <a:spcPts val="1679"/>
              </a:lnSpc>
            </a:pPr>
            <a:r>
              <a:rPr lang="en-US" sz="1399">
                <a:solidFill>
                  <a:srgbClr val="FFFFFF"/>
                </a:solidFill>
                <a:latin typeface="Arimo"/>
                <a:ea typeface="Arimo"/>
                <a:cs typeface="Arimo"/>
                <a:sym typeface="Arimo"/>
              </a:rPr>
              <a:t>This suite includes premium furnishings and an even more creative activation experience. The booth will be custom designed together with the Solana Production team, uniquely catered to your brand.</a:t>
            </a:r>
          </a:p>
        </p:txBody>
      </p:sp>
      <p:sp>
        <p:nvSpPr>
          <p:cNvPr name="TextBox 14" id="14"/>
          <p:cNvSpPr txBox="true"/>
          <p:nvPr/>
        </p:nvSpPr>
        <p:spPr>
          <a:xfrm rot="0">
            <a:off x="601342" y="1691878"/>
            <a:ext cx="4640399" cy="371246"/>
          </a:xfrm>
          <a:prstGeom prst="rect">
            <a:avLst/>
          </a:prstGeom>
        </p:spPr>
        <p:txBody>
          <a:bodyPr anchor="t" rtlCol="false" tIns="0" lIns="0" bIns="0" rIns="0">
            <a:spAutoFit/>
          </a:bodyPr>
          <a:lstStyle/>
          <a:p>
            <a:pPr algn="l">
              <a:lnSpc>
                <a:spcPts val="3120"/>
              </a:lnSpc>
            </a:pPr>
            <a:r>
              <a:rPr lang="en-US" sz="2600">
                <a:solidFill>
                  <a:srgbClr val="14F196"/>
                </a:solidFill>
                <a:latin typeface="Arimo"/>
                <a:ea typeface="Arimo"/>
                <a:cs typeface="Arimo"/>
                <a:sym typeface="Arimo"/>
              </a:rPr>
              <a:t>Custom Booth (Concept)</a:t>
            </a:r>
          </a:p>
        </p:txBody>
      </p:sp>
      <p:sp>
        <p:nvSpPr>
          <p:cNvPr name="TextBox 15" id="15"/>
          <p:cNvSpPr txBox="true"/>
          <p:nvPr/>
        </p:nvSpPr>
        <p:spPr>
          <a:xfrm rot="0">
            <a:off x="562766" y="8409184"/>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16" id="16"/>
          <p:cNvSpPr txBox="true"/>
          <p:nvPr/>
        </p:nvSpPr>
        <p:spPr>
          <a:xfrm rot="0">
            <a:off x="562766" y="8752084"/>
            <a:ext cx="2089204" cy="479327"/>
          </a:xfrm>
          <a:prstGeom prst="rect">
            <a:avLst/>
          </a:prstGeom>
        </p:spPr>
        <p:txBody>
          <a:bodyPr anchor="t" rtlCol="false" tIns="0" lIns="0" bIns="0" rIns="0">
            <a:spAutoFit/>
          </a:bodyPr>
          <a:lstStyle/>
          <a:p>
            <a:pPr algn="l">
              <a:lnSpc>
                <a:spcPts val="4320"/>
              </a:lnSpc>
            </a:pPr>
            <a:r>
              <a:rPr lang="en-US" sz="3000">
                <a:solidFill>
                  <a:srgbClr val="14F196"/>
                </a:solidFill>
                <a:latin typeface="Arimo"/>
                <a:ea typeface="Arimo"/>
                <a:cs typeface="Arimo"/>
                <a:sym typeface="Arimo"/>
              </a:rPr>
              <a:t>$120,000+</a:t>
            </a:r>
          </a:p>
          <a:p>
            <a:pPr algn="l">
              <a:lnSpc>
                <a:spcPts val="2015"/>
              </a:lnSpc>
            </a:pPr>
            <a:r>
              <a:rPr lang="en-US" sz="1399">
                <a:solidFill>
                  <a:srgbClr val="FFFFFF"/>
                </a:solidFill>
                <a:latin typeface="Arimo"/>
                <a:ea typeface="Arimo"/>
                <a:cs typeface="Arimo"/>
                <a:sym typeface="Arimo"/>
              </a:rPr>
              <a:t>*starting price</a:t>
            </a:r>
          </a:p>
        </p:txBody>
      </p:sp>
      <p:sp>
        <p:nvSpPr>
          <p:cNvPr name="TextBox 17" id="17"/>
          <p:cNvSpPr txBox="true"/>
          <p:nvPr/>
        </p:nvSpPr>
        <p:spPr>
          <a:xfrm rot="0">
            <a:off x="5649297" y="8409184"/>
            <a:ext cx="9653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18" id="18"/>
          <p:cNvSpPr txBox="true"/>
          <p:nvPr/>
        </p:nvSpPr>
        <p:spPr>
          <a:xfrm rot="0">
            <a:off x="5249247" y="8752084"/>
            <a:ext cx="1295400" cy="479327"/>
          </a:xfrm>
          <a:prstGeom prst="rect">
            <a:avLst/>
          </a:prstGeom>
        </p:spPr>
        <p:txBody>
          <a:bodyPr anchor="t" rtlCol="false" tIns="0" lIns="0" bIns="0" rIns="0">
            <a:spAutoFit/>
          </a:bodyPr>
          <a:lstStyle/>
          <a:p>
            <a:pPr algn="r">
              <a:lnSpc>
                <a:spcPts val="4320"/>
              </a:lnSpc>
            </a:pPr>
            <a:r>
              <a:rPr lang="en-US" sz="3000">
                <a:solidFill>
                  <a:srgbClr val="14F196"/>
                </a:solidFill>
                <a:latin typeface="Arimo"/>
                <a:ea typeface="Arimo"/>
                <a:cs typeface="Arimo"/>
                <a:sym typeface="Arimo"/>
              </a:rPr>
              <a:t>12 GA</a:t>
            </a:r>
          </a:p>
        </p:txBody>
      </p:sp>
      <p:sp>
        <p:nvSpPr>
          <p:cNvPr name="TextBox 19" id="19"/>
          <p:cNvSpPr txBox="true"/>
          <p:nvPr/>
        </p:nvSpPr>
        <p:spPr>
          <a:xfrm rot="0">
            <a:off x="329174" y="7832646"/>
            <a:ext cx="6558153" cy="487871"/>
          </a:xfrm>
          <a:prstGeom prst="rect">
            <a:avLst/>
          </a:prstGeom>
        </p:spPr>
        <p:txBody>
          <a:bodyPr anchor="t" rtlCol="false" tIns="0" lIns="0" bIns="0" rIns="0">
            <a:spAutoFit/>
          </a:bodyPr>
          <a:lstStyle/>
          <a:p>
            <a:pPr algn="just">
              <a:lnSpc>
                <a:spcPts val="2351"/>
              </a:lnSpc>
            </a:pPr>
            <a:r>
              <a:rPr lang="en-US" sz="1399">
                <a:solidFill>
                  <a:srgbClr val="FFFFFF"/>
                </a:solidFill>
                <a:latin typeface="Arimo"/>
                <a:ea typeface="Arimo"/>
                <a:cs typeface="Arimo"/>
                <a:sym typeface="Arimo"/>
              </a:rPr>
              <a:t>   </a:t>
            </a:r>
            <a:r>
              <a:rPr lang="en-US" b="true" sz="1399">
                <a:solidFill>
                  <a:srgbClr val="FFFFFF"/>
                </a:solidFill>
                <a:latin typeface="Arimo Bold"/>
                <a:ea typeface="Arimo Bold"/>
                <a:cs typeface="Arimo Bold"/>
                <a:sym typeface="Arimo Bold"/>
              </a:rPr>
              <a:t> ***PRICING VARIES DEPENDING ON CUSTOMIZATION BUILD AND REQUESTS</a:t>
            </a:r>
          </a:p>
        </p:txBody>
      </p:sp>
      <p:grpSp>
        <p:nvGrpSpPr>
          <p:cNvPr name="Group 20" id="20"/>
          <p:cNvGrpSpPr/>
          <p:nvPr/>
        </p:nvGrpSpPr>
        <p:grpSpPr>
          <a:xfrm rot="0">
            <a:off x="17379201" y="9612382"/>
            <a:ext cx="331051" cy="296570"/>
            <a:chOff x="0" y="0"/>
            <a:chExt cx="441401" cy="395427"/>
          </a:xfrm>
        </p:grpSpPr>
        <p:sp>
          <p:nvSpPr>
            <p:cNvPr name="Freeform 21" id="21"/>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6"/>
              <a:stretch>
                <a:fillRect l="0" t="0" r="11" b="12"/>
              </a:stretch>
            </a:blipFill>
          </p:spPr>
        </p:sp>
      </p:grpSp>
      <p:sp>
        <p:nvSpPr>
          <p:cNvPr name="AutoShape 22" id="22"/>
          <p:cNvSpPr/>
          <p:nvPr/>
        </p:nvSpPr>
        <p:spPr>
          <a:xfrm rot="10740">
            <a:off x="590159" y="8349253"/>
            <a:ext cx="6083884" cy="0"/>
          </a:xfrm>
          <a:prstGeom prst="line">
            <a:avLst/>
          </a:prstGeom>
          <a:ln cap="rnd" w="9525">
            <a:solidFill>
              <a:srgbClr val="14F196"/>
            </a:solidFill>
            <a:prstDash val="solid"/>
            <a:headEnd type="none" len="sm" w="sm"/>
            <a:tailEnd type="none" len="sm" w="sm"/>
          </a:ln>
        </p:spPr>
      </p:sp>
      <p:grpSp>
        <p:nvGrpSpPr>
          <p:cNvPr name="Group 23" id="23"/>
          <p:cNvGrpSpPr/>
          <p:nvPr/>
        </p:nvGrpSpPr>
        <p:grpSpPr>
          <a:xfrm rot="0">
            <a:off x="8686933" y="4763729"/>
            <a:ext cx="8549059" cy="4921548"/>
            <a:chOff x="0" y="0"/>
            <a:chExt cx="11398745" cy="6562065"/>
          </a:xfrm>
        </p:grpSpPr>
        <p:sp>
          <p:nvSpPr>
            <p:cNvPr name="Freeform 24" id="24"/>
            <p:cNvSpPr/>
            <p:nvPr/>
          </p:nvSpPr>
          <p:spPr>
            <a:xfrm flipH="false" flipV="false" rot="0">
              <a:off x="0" y="0"/>
              <a:ext cx="11398758" cy="6562090"/>
            </a:xfrm>
            <a:custGeom>
              <a:avLst/>
              <a:gdLst/>
              <a:ahLst/>
              <a:cxnLst/>
              <a:rect r="r" b="b" t="t" l="l"/>
              <a:pathLst>
                <a:path h="6562090" w="11398758">
                  <a:moveTo>
                    <a:pt x="0" y="0"/>
                  </a:moveTo>
                  <a:lnTo>
                    <a:pt x="11398758" y="0"/>
                  </a:lnTo>
                  <a:lnTo>
                    <a:pt x="11398758" y="6562090"/>
                  </a:lnTo>
                  <a:lnTo>
                    <a:pt x="0" y="6562090"/>
                  </a:lnTo>
                  <a:lnTo>
                    <a:pt x="0" y="0"/>
                  </a:lnTo>
                  <a:close/>
                </a:path>
              </a:pathLst>
            </a:custGeom>
            <a:blipFill>
              <a:blip r:embed="rId7"/>
              <a:stretch>
                <a:fillRect l="0" t="0" r="0" b="0"/>
              </a:stretch>
            </a:blipFill>
          </p:spPr>
        </p:sp>
      </p:grpSp>
      <p:grpSp>
        <p:nvGrpSpPr>
          <p:cNvPr name="Group 25" id="25"/>
          <p:cNvGrpSpPr/>
          <p:nvPr/>
        </p:nvGrpSpPr>
        <p:grpSpPr>
          <a:xfrm rot="0">
            <a:off x="8773106" y="249536"/>
            <a:ext cx="7504205" cy="5089493"/>
            <a:chOff x="0" y="0"/>
            <a:chExt cx="10005606" cy="6785991"/>
          </a:xfrm>
        </p:grpSpPr>
        <p:sp>
          <p:nvSpPr>
            <p:cNvPr name="Freeform 26" id="26"/>
            <p:cNvSpPr/>
            <p:nvPr/>
          </p:nvSpPr>
          <p:spPr>
            <a:xfrm flipH="false" flipV="false" rot="0">
              <a:off x="0" y="0"/>
              <a:ext cx="10005568" cy="6785991"/>
            </a:xfrm>
            <a:custGeom>
              <a:avLst/>
              <a:gdLst/>
              <a:ahLst/>
              <a:cxnLst/>
              <a:rect r="r" b="b" t="t" l="l"/>
              <a:pathLst>
                <a:path h="6785991" w="10005568">
                  <a:moveTo>
                    <a:pt x="0" y="0"/>
                  </a:moveTo>
                  <a:lnTo>
                    <a:pt x="10005568" y="0"/>
                  </a:lnTo>
                  <a:lnTo>
                    <a:pt x="10005568" y="6785991"/>
                  </a:lnTo>
                  <a:lnTo>
                    <a:pt x="0" y="6785991"/>
                  </a:lnTo>
                  <a:lnTo>
                    <a:pt x="0" y="0"/>
                  </a:lnTo>
                  <a:close/>
                </a:path>
              </a:pathLst>
            </a:custGeom>
            <a:blipFill>
              <a:blip r:embed="rId8"/>
              <a:stretch>
                <a:fillRect l="0" t="0" r="0" b="0"/>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10" cy="10287000"/>
            <a:chOff x="0" y="0"/>
            <a:chExt cx="24384013"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1154" t="0" r="-1154" b="0"/>
              </a:stretch>
            </a:blipFill>
          </p:spPr>
        </p:sp>
      </p:grpSp>
      <p:grpSp>
        <p:nvGrpSpPr>
          <p:cNvPr name="Group 5" id="5"/>
          <p:cNvGrpSpPr/>
          <p:nvPr/>
        </p:nvGrpSpPr>
        <p:grpSpPr>
          <a:xfrm rot="0">
            <a:off x="10253880" y="3903956"/>
            <a:ext cx="5294492" cy="2289123"/>
            <a:chOff x="0" y="0"/>
            <a:chExt cx="11213897" cy="4848433"/>
          </a:xfrm>
        </p:grpSpPr>
        <p:sp>
          <p:nvSpPr>
            <p:cNvPr name="Freeform 6" id="6"/>
            <p:cNvSpPr/>
            <p:nvPr/>
          </p:nvSpPr>
          <p:spPr>
            <a:xfrm flipH="false" flipV="false" rot="0">
              <a:off x="0" y="0"/>
              <a:ext cx="11213846" cy="4848497"/>
            </a:xfrm>
            <a:custGeom>
              <a:avLst/>
              <a:gdLst/>
              <a:ahLst/>
              <a:cxnLst/>
              <a:rect r="r" b="b" t="t" l="l"/>
              <a:pathLst>
                <a:path h="4848497" w="11213846">
                  <a:moveTo>
                    <a:pt x="0" y="0"/>
                  </a:moveTo>
                  <a:lnTo>
                    <a:pt x="11213846" y="0"/>
                  </a:lnTo>
                  <a:lnTo>
                    <a:pt x="11213846" y="4848497"/>
                  </a:lnTo>
                  <a:lnTo>
                    <a:pt x="0" y="4848497"/>
                  </a:lnTo>
                  <a:lnTo>
                    <a:pt x="0" y="0"/>
                  </a:lnTo>
                  <a:close/>
                </a:path>
              </a:pathLst>
            </a:custGeom>
            <a:blipFill>
              <a:blip r:embed="rId5"/>
              <a:stretch>
                <a:fillRect l="0" t="-9862" r="0" b="-9862"/>
              </a:stretch>
            </a:blipFill>
          </p:spPr>
        </p:sp>
      </p:grpSp>
      <p:grpSp>
        <p:nvGrpSpPr>
          <p:cNvPr name="Group 7" id="7"/>
          <p:cNvGrpSpPr/>
          <p:nvPr/>
        </p:nvGrpSpPr>
        <p:grpSpPr>
          <a:xfrm rot="0">
            <a:off x="579749" y="6264707"/>
            <a:ext cx="6283204" cy="336004"/>
            <a:chOff x="0" y="0"/>
            <a:chExt cx="8377606" cy="448005"/>
          </a:xfrm>
        </p:grpSpPr>
        <p:sp>
          <p:nvSpPr>
            <p:cNvPr name="Freeform 8" id="8"/>
            <p:cNvSpPr/>
            <p:nvPr/>
          </p:nvSpPr>
          <p:spPr>
            <a:xfrm flipH="false" flipV="false" rot="0">
              <a:off x="0" y="0"/>
              <a:ext cx="8377600" cy="448000"/>
            </a:xfrm>
            <a:custGeom>
              <a:avLst/>
              <a:gdLst/>
              <a:ahLst/>
              <a:cxnLst/>
              <a:rect r="r" b="b" t="t" l="l"/>
              <a:pathLst>
                <a:path h="448000" w="8377600">
                  <a:moveTo>
                    <a:pt x="0" y="0"/>
                  </a:moveTo>
                  <a:lnTo>
                    <a:pt x="8377600" y="0"/>
                  </a:lnTo>
                  <a:lnTo>
                    <a:pt x="8377600" y="448000"/>
                  </a:lnTo>
                  <a:lnTo>
                    <a:pt x="0" y="448000"/>
                  </a:lnTo>
                  <a:close/>
                </a:path>
              </a:pathLst>
            </a:custGeom>
            <a:blipFill>
              <a:blip r:embed="rId6">
                <a:alphaModFix amt="0"/>
              </a:blip>
              <a:stretch>
                <a:fillRect l="0" t="-314369" r="0" b="-314371"/>
              </a:stretch>
            </a:blipFill>
          </p:spPr>
        </p:sp>
        <p:sp>
          <p:nvSpPr>
            <p:cNvPr name="TextBox 9" id="9"/>
            <p:cNvSpPr txBox="true"/>
            <p:nvPr/>
          </p:nvSpPr>
          <p:spPr>
            <a:xfrm>
              <a:off x="0" y="-47625"/>
              <a:ext cx="8377606" cy="495630"/>
            </a:xfrm>
            <a:prstGeom prst="rect">
              <a:avLst/>
            </a:prstGeom>
          </p:spPr>
          <p:txBody>
            <a:bodyPr anchor="b" rtlCol="false" tIns="0" lIns="0" bIns="0" rIns="0"/>
            <a:lstStyle/>
            <a:p>
              <a:pPr algn="l">
                <a:lnSpc>
                  <a:spcPts val="2879"/>
                </a:lnSpc>
              </a:pPr>
              <a:r>
                <a:rPr lang="en-US" sz="2000">
                  <a:solidFill>
                    <a:srgbClr val="E65DBB"/>
                  </a:solidFill>
                  <a:latin typeface="Arimo"/>
                  <a:ea typeface="Arimo"/>
                  <a:cs typeface="Arimo"/>
                  <a:sym typeface="Arimo"/>
                </a:rPr>
                <a:t>What’s included?</a:t>
              </a:r>
            </a:p>
          </p:txBody>
        </p:sp>
      </p:grpSp>
      <p:grpSp>
        <p:nvGrpSpPr>
          <p:cNvPr name="Group 10" id="10"/>
          <p:cNvGrpSpPr/>
          <p:nvPr/>
        </p:nvGrpSpPr>
        <p:grpSpPr>
          <a:xfrm rot="0">
            <a:off x="586026" y="4077710"/>
            <a:ext cx="7183203" cy="2017204"/>
            <a:chOff x="0" y="0"/>
            <a:chExt cx="9577603" cy="2689606"/>
          </a:xfrm>
        </p:grpSpPr>
        <p:sp>
          <p:nvSpPr>
            <p:cNvPr name="Freeform 11" id="11"/>
            <p:cNvSpPr/>
            <p:nvPr/>
          </p:nvSpPr>
          <p:spPr>
            <a:xfrm flipH="false" flipV="false" rot="0">
              <a:off x="0" y="0"/>
              <a:ext cx="9577578" cy="2689606"/>
            </a:xfrm>
            <a:custGeom>
              <a:avLst/>
              <a:gdLst/>
              <a:ahLst/>
              <a:cxnLst/>
              <a:rect r="r" b="b" t="t" l="l"/>
              <a:pathLst>
                <a:path h="2689606" w="9577578">
                  <a:moveTo>
                    <a:pt x="0" y="0"/>
                  </a:moveTo>
                  <a:lnTo>
                    <a:pt x="9577578" y="0"/>
                  </a:lnTo>
                  <a:lnTo>
                    <a:pt x="9577578" y="2689606"/>
                  </a:lnTo>
                  <a:lnTo>
                    <a:pt x="0" y="2689606"/>
                  </a:lnTo>
                  <a:lnTo>
                    <a:pt x="0" y="0"/>
                  </a:lnTo>
                  <a:close/>
                </a:path>
              </a:pathLst>
            </a:custGeom>
            <a:blipFill>
              <a:blip r:embed="rId7"/>
              <a:stretch>
                <a:fillRect l="0" t="-68680" r="-8" b="-68679"/>
              </a:stretch>
            </a:blipFill>
          </p:spPr>
        </p:sp>
      </p:grpSp>
      <p:grpSp>
        <p:nvGrpSpPr>
          <p:cNvPr name="Group 12" id="12"/>
          <p:cNvGrpSpPr/>
          <p:nvPr/>
        </p:nvGrpSpPr>
        <p:grpSpPr>
          <a:xfrm rot="0">
            <a:off x="9261510" y="6240704"/>
            <a:ext cx="6283204" cy="336004"/>
            <a:chOff x="0" y="0"/>
            <a:chExt cx="8377606" cy="448005"/>
          </a:xfrm>
        </p:grpSpPr>
        <p:sp>
          <p:nvSpPr>
            <p:cNvPr name="Freeform 13" id="13"/>
            <p:cNvSpPr/>
            <p:nvPr/>
          </p:nvSpPr>
          <p:spPr>
            <a:xfrm flipH="false" flipV="false" rot="0">
              <a:off x="0" y="0"/>
              <a:ext cx="8377600" cy="448000"/>
            </a:xfrm>
            <a:custGeom>
              <a:avLst/>
              <a:gdLst/>
              <a:ahLst/>
              <a:cxnLst/>
              <a:rect r="r" b="b" t="t" l="l"/>
              <a:pathLst>
                <a:path h="448000" w="8377600">
                  <a:moveTo>
                    <a:pt x="0" y="0"/>
                  </a:moveTo>
                  <a:lnTo>
                    <a:pt x="8377600" y="0"/>
                  </a:lnTo>
                  <a:lnTo>
                    <a:pt x="8377600" y="448000"/>
                  </a:lnTo>
                  <a:lnTo>
                    <a:pt x="0" y="448000"/>
                  </a:lnTo>
                  <a:close/>
                </a:path>
              </a:pathLst>
            </a:custGeom>
            <a:blipFill>
              <a:blip r:embed="rId6">
                <a:alphaModFix amt="0"/>
              </a:blip>
              <a:stretch>
                <a:fillRect l="0" t="-314369" r="0" b="-314371"/>
              </a:stretch>
            </a:blipFill>
          </p:spPr>
        </p:sp>
        <p:sp>
          <p:nvSpPr>
            <p:cNvPr name="TextBox 14" id="14"/>
            <p:cNvSpPr txBox="true"/>
            <p:nvPr/>
          </p:nvSpPr>
          <p:spPr>
            <a:xfrm>
              <a:off x="0" y="-47625"/>
              <a:ext cx="8377606" cy="495630"/>
            </a:xfrm>
            <a:prstGeom prst="rect">
              <a:avLst/>
            </a:prstGeom>
          </p:spPr>
          <p:txBody>
            <a:bodyPr anchor="b" rtlCol="false" tIns="0" lIns="0" bIns="0" rIns="0"/>
            <a:lstStyle/>
            <a:p>
              <a:pPr algn="l">
                <a:lnSpc>
                  <a:spcPts val="2879"/>
                </a:lnSpc>
              </a:pPr>
              <a:r>
                <a:rPr lang="en-US" sz="2000">
                  <a:solidFill>
                    <a:srgbClr val="E65DBB"/>
                  </a:solidFill>
                  <a:latin typeface="Arimo"/>
                  <a:ea typeface="Arimo"/>
                  <a:cs typeface="Arimo"/>
                  <a:sym typeface="Arimo"/>
                </a:rPr>
                <a:t>What’s included?</a:t>
              </a:r>
            </a:p>
          </p:txBody>
        </p:sp>
      </p:grpSp>
      <p:grpSp>
        <p:nvGrpSpPr>
          <p:cNvPr name="Group 15" id="15"/>
          <p:cNvGrpSpPr/>
          <p:nvPr/>
        </p:nvGrpSpPr>
        <p:grpSpPr>
          <a:xfrm rot="0">
            <a:off x="617772" y="1192854"/>
            <a:ext cx="3006604" cy="292198"/>
            <a:chOff x="0" y="0"/>
            <a:chExt cx="4008806" cy="389598"/>
          </a:xfrm>
        </p:grpSpPr>
        <p:sp>
          <p:nvSpPr>
            <p:cNvPr name="Freeform 16" id="16"/>
            <p:cNvSpPr/>
            <p:nvPr/>
          </p:nvSpPr>
          <p:spPr>
            <a:xfrm flipH="false" flipV="false" rot="0">
              <a:off x="0" y="0"/>
              <a:ext cx="4008800" cy="389600"/>
            </a:xfrm>
            <a:custGeom>
              <a:avLst/>
              <a:gdLst/>
              <a:ahLst/>
              <a:cxnLst/>
              <a:rect r="r" b="b" t="t" l="l"/>
              <a:pathLst>
                <a:path h="389600" w="4008800">
                  <a:moveTo>
                    <a:pt x="0" y="0"/>
                  </a:moveTo>
                  <a:lnTo>
                    <a:pt x="4008800" y="0"/>
                  </a:lnTo>
                  <a:lnTo>
                    <a:pt x="4008800" y="389600"/>
                  </a:lnTo>
                  <a:lnTo>
                    <a:pt x="0" y="389600"/>
                  </a:lnTo>
                  <a:close/>
                </a:path>
              </a:pathLst>
            </a:custGeom>
            <a:blipFill>
              <a:blip r:embed="rId6">
                <a:alphaModFix amt="0"/>
              </a:blip>
              <a:stretch>
                <a:fillRect l="0" t="-150492" r="0" b="-150491"/>
              </a:stretch>
            </a:blipFill>
          </p:spPr>
        </p:sp>
        <p:sp>
          <p:nvSpPr>
            <p:cNvPr name="TextBox 17" id="17"/>
            <p:cNvSpPr txBox="true"/>
            <p:nvPr/>
          </p:nvSpPr>
          <p:spPr>
            <a:xfrm>
              <a:off x="0" y="-47625"/>
              <a:ext cx="4008806" cy="437223"/>
            </a:xfrm>
            <a:prstGeom prst="rect">
              <a:avLst/>
            </a:prstGeom>
          </p:spPr>
          <p:txBody>
            <a:bodyPr anchor="ctr" rtlCol="false" tIns="0" lIns="0" bIns="0" rIns="0"/>
            <a:lstStyle/>
            <a:p>
              <a:pPr algn="l">
                <a:lnSpc>
                  <a:spcPts val="2879"/>
                </a:lnSpc>
              </a:pPr>
              <a:r>
                <a:rPr lang="en-US" sz="2000">
                  <a:solidFill>
                    <a:srgbClr val="FFFFFF"/>
                  </a:solidFill>
                  <a:latin typeface="Arimo"/>
                  <a:ea typeface="Arimo"/>
                  <a:cs typeface="Arimo"/>
                  <a:sym typeface="Arimo"/>
                </a:rPr>
                <a:t>GENERAL</a:t>
              </a:r>
            </a:p>
          </p:txBody>
        </p:sp>
      </p:grpSp>
      <p:grpSp>
        <p:nvGrpSpPr>
          <p:cNvPr name="Group 18" id="18"/>
          <p:cNvGrpSpPr/>
          <p:nvPr/>
        </p:nvGrpSpPr>
        <p:grpSpPr>
          <a:xfrm rot="0">
            <a:off x="1145086" y="4893326"/>
            <a:ext cx="6000026" cy="439445"/>
            <a:chOff x="0" y="0"/>
            <a:chExt cx="8000035" cy="585927"/>
          </a:xfrm>
        </p:grpSpPr>
        <p:sp>
          <p:nvSpPr>
            <p:cNvPr name="Freeform 19" id="19"/>
            <p:cNvSpPr/>
            <p:nvPr/>
          </p:nvSpPr>
          <p:spPr>
            <a:xfrm flipH="false" flipV="false" rot="0">
              <a:off x="0" y="0"/>
              <a:ext cx="7999984" cy="585978"/>
            </a:xfrm>
            <a:custGeom>
              <a:avLst/>
              <a:gdLst/>
              <a:ahLst/>
              <a:cxnLst/>
              <a:rect r="r" b="b" t="t" l="l"/>
              <a:pathLst>
                <a:path h="585978" w="7999984">
                  <a:moveTo>
                    <a:pt x="0" y="0"/>
                  </a:moveTo>
                  <a:lnTo>
                    <a:pt x="7999984" y="0"/>
                  </a:lnTo>
                  <a:lnTo>
                    <a:pt x="7999984" y="585978"/>
                  </a:lnTo>
                  <a:lnTo>
                    <a:pt x="0" y="585978"/>
                  </a:lnTo>
                  <a:lnTo>
                    <a:pt x="0" y="0"/>
                  </a:lnTo>
                  <a:close/>
                </a:path>
              </a:pathLst>
            </a:custGeom>
            <a:blipFill>
              <a:blip r:embed="rId8"/>
              <a:stretch>
                <a:fillRect l="0" t="0" r="0" b="7"/>
              </a:stretch>
            </a:blipFill>
          </p:spPr>
        </p:sp>
      </p:grpSp>
      <p:grpSp>
        <p:nvGrpSpPr>
          <p:cNvPr name="Group 20" id="20"/>
          <p:cNvGrpSpPr/>
          <p:nvPr/>
        </p:nvGrpSpPr>
        <p:grpSpPr>
          <a:xfrm rot="0">
            <a:off x="17379201" y="9612382"/>
            <a:ext cx="331051" cy="296570"/>
            <a:chOff x="0" y="0"/>
            <a:chExt cx="441401" cy="395427"/>
          </a:xfrm>
        </p:grpSpPr>
        <p:sp>
          <p:nvSpPr>
            <p:cNvPr name="Freeform 21" id="21"/>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9"/>
              <a:stretch>
                <a:fillRect l="0" t="0" r="11" b="12"/>
              </a:stretch>
            </a:blipFill>
          </p:spPr>
        </p:sp>
      </p:grpSp>
      <p:sp>
        <p:nvSpPr>
          <p:cNvPr name="AutoShape 22" id="22"/>
          <p:cNvSpPr/>
          <p:nvPr/>
        </p:nvSpPr>
        <p:spPr>
          <a:xfrm rot="9360">
            <a:off x="551421" y="8692877"/>
            <a:ext cx="7003675" cy="0"/>
          </a:xfrm>
          <a:prstGeom prst="line">
            <a:avLst/>
          </a:prstGeom>
          <a:ln cap="rnd" w="9525">
            <a:solidFill>
              <a:srgbClr val="E65DBB"/>
            </a:solidFill>
            <a:prstDash val="solid"/>
            <a:headEnd type="none" len="sm" w="sm"/>
            <a:tailEnd type="none" len="sm" w="sm"/>
          </a:ln>
        </p:spPr>
      </p:sp>
      <p:sp>
        <p:nvSpPr>
          <p:cNvPr name="AutoShape 23" id="23"/>
          <p:cNvSpPr/>
          <p:nvPr/>
        </p:nvSpPr>
        <p:spPr>
          <a:xfrm rot="9360">
            <a:off x="9255166" y="8699278"/>
            <a:ext cx="7003675" cy="0"/>
          </a:xfrm>
          <a:prstGeom prst="line">
            <a:avLst/>
          </a:prstGeom>
          <a:ln cap="rnd" w="9525">
            <a:solidFill>
              <a:srgbClr val="E65DBB"/>
            </a:solidFill>
            <a:prstDash val="solid"/>
            <a:headEnd type="none" len="sm" w="sm"/>
            <a:tailEnd type="none" len="sm" w="sm"/>
          </a:ln>
        </p:spPr>
      </p:sp>
      <p:sp>
        <p:nvSpPr>
          <p:cNvPr name="TextBox 24" id="24"/>
          <p:cNvSpPr txBox="true"/>
          <p:nvPr/>
        </p:nvSpPr>
        <p:spPr>
          <a:xfrm rot="0">
            <a:off x="256099" y="6614036"/>
            <a:ext cx="7459799" cy="1477728"/>
          </a:xfrm>
          <a:prstGeom prst="rect">
            <a:avLst/>
          </a:prstGeom>
        </p:spPr>
        <p:txBody>
          <a:bodyPr anchor="t" rtlCol="false" tIns="0" lIns="0" bIns="0" rIns="0">
            <a:spAutoFit/>
          </a:bodyPr>
          <a:lstStyle/>
          <a:p>
            <a:pPr algn="just" marL="706120" indent="-353060" lvl="1">
              <a:lnSpc>
                <a:spcPts val="2351"/>
              </a:lnSpc>
              <a:buFont typeface="Arial"/>
              <a:buChar char="•"/>
            </a:pPr>
            <a:r>
              <a:rPr lang="en-US" sz="1399">
                <a:solidFill>
                  <a:srgbClr val="FFFFFF"/>
                </a:solidFill>
                <a:latin typeface="Arimo"/>
                <a:ea typeface="Arimo"/>
                <a:cs typeface="Arimo"/>
                <a:sym typeface="Arimo"/>
              </a:rPr>
              <a:t>Your brand name as the SSID</a:t>
            </a:r>
          </a:p>
          <a:p>
            <a:pPr algn="just" marL="706120" indent="-353060" lvl="1">
              <a:lnSpc>
                <a:spcPts val="2351"/>
              </a:lnSpc>
              <a:buFont typeface="Arial"/>
              <a:buChar char="•"/>
            </a:pPr>
            <a:r>
              <a:rPr lang="en-US" sz="1399">
                <a:solidFill>
                  <a:srgbClr val="FFFFFF"/>
                </a:solidFill>
                <a:latin typeface="Arimo"/>
                <a:ea typeface="Arimo"/>
                <a:cs typeface="Arimo"/>
                <a:sym typeface="Arimo"/>
              </a:rPr>
              <a:t>Your custom WiFi name and password</a:t>
            </a:r>
          </a:p>
          <a:p>
            <a:pPr algn="just" marL="706120" indent="-353060" lvl="1">
              <a:lnSpc>
                <a:spcPts val="2351"/>
              </a:lnSpc>
              <a:buFont typeface="Arial"/>
              <a:buChar char="•"/>
            </a:pPr>
            <a:r>
              <a:rPr lang="en-US" sz="1399">
                <a:solidFill>
                  <a:srgbClr val="FFFFFF"/>
                </a:solidFill>
                <a:latin typeface="Arimo"/>
                <a:ea typeface="Arimo"/>
                <a:cs typeface="Arimo"/>
                <a:sym typeface="Arimo"/>
              </a:rPr>
              <a:t>Branded  Banner in the Grand Hall</a:t>
            </a:r>
          </a:p>
          <a:p>
            <a:pPr algn="just" marL="706120" indent="-353060" lvl="1">
              <a:lnSpc>
                <a:spcPts val="2351"/>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 socials, owned marketing channels and more.</a:t>
            </a:r>
          </a:p>
        </p:txBody>
      </p:sp>
      <p:sp>
        <p:nvSpPr>
          <p:cNvPr name="TextBox 25" id="25"/>
          <p:cNvSpPr txBox="true"/>
          <p:nvPr/>
        </p:nvSpPr>
        <p:spPr>
          <a:xfrm rot="0">
            <a:off x="586026" y="3186570"/>
            <a:ext cx="6270603" cy="460124"/>
          </a:xfrm>
          <a:prstGeom prst="rect">
            <a:avLst/>
          </a:prstGeom>
        </p:spPr>
        <p:txBody>
          <a:bodyPr anchor="t" rtlCol="false" tIns="0" lIns="0" bIns="0" rIns="0">
            <a:spAutoFit/>
          </a:bodyPr>
          <a:lstStyle/>
          <a:p>
            <a:pPr algn="just">
              <a:lnSpc>
                <a:spcPts val="2351"/>
              </a:lnSpc>
            </a:pPr>
            <a:r>
              <a:rPr lang="en-US" sz="1399">
                <a:solidFill>
                  <a:srgbClr val="FFFFFF"/>
                </a:solidFill>
                <a:latin typeface="Arimo"/>
                <a:ea typeface="Arimo"/>
                <a:cs typeface="Arimo"/>
                <a:sym typeface="Arimo"/>
              </a:rPr>
              <a:t>The official WiFi network powered by your brand. Imagine your logo as the gateway every attendee uses to connect!</a:t>
            </a:r>
          </a:p>
        </p:txBody>
      </p:sp>
      <p:sp>
        <p:nvSpPr>
          <p:cNvPr name="TextBox 26" id="26"/>
          <p:cNvSpPr txBox="true"/>
          <p:nvPr/>
        </p:nvSpPr>
        <p:spPr>
          <a:xfrm rot="0">
            <a:off x="586026" y="2634120"/>
            <a:ext cx="6334201" cy="371246"/>
          </a:xfrm>
          <a:prstGeom prst="rect">
            <a:avLst/>
          </a:prstGeom>
        </p:spPr>
        <p:txBody>
          <a:bodyPr anchor="t" rtlCol="false" tIns="0" lIns="0" bIns="0" rIns="0">
            <a:spAutoFit/>
          </a:bodyPr>
          <a:lstStyle/>
          <a:p>
            <a:pPr algn="l">
              <a:lnSpc>
                <a:spcPts val="3120"/>
              </a:lnSpc>
            </a:pPr>
            <a:r>
              <a:rPr lang="en-US" sz="2600">
                <a:solidFill>
                  <a:srgbClr val="E65DBB"/>
                </a:solidFill>
                <a:latin typeface="Arimo"/>
                <a:ea typeface="Arimo"/>
                <a:cs typeface="Arimo"/>
                <a:sym typeface="Arimo"/>
              </a:rPr>
              <a:t>WIFI (Official Provider)</a:t>
            </a:r>
          </a:p>
        </p:txBody>
      </p:sp>
      <p:sp>
        <p:nvSpPr>
          <p:cNvPr name="TextBox 27" id="27"/>
          <p:cNvSpPr txBox="true"/>
          <p:nvPr/>
        </p:nvSpPr>
        <p:spPr>
          <a:xfrm rot="0">
            <a:off x="596941" y="8826913"/>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28" id="28"/>
          <p:cNvSpPr txBox="true"/>
          <p:nvPr/>
        </p:nvSpPr>
        <p:spPr>
          <a:xfrm rot="0">
            <a:off x="596960" y="9123588"/>
            <a:ext cx="2089204" cy="657454"/>
          </a:xfrm>
          <a:prstGeom prst="rect">
            <a:avLst/>
          </a:prstGeom>
        </p:spPr>
        <p:txBody>
          <a:bodyPr anchor="t" rtlCol="false" tIns="0" lIns="0" bIns="0" rIns="0">
            <a:spAutoFit/>
          </a:bodyPr>
          <a:lstStyle/>
          <a:p>
            <a:pPr algn="l">
              <a:lnSpc>
                <a:spcPts val="3600"/>
              </a:lnSpc>
            </a:pPr>
            <a:r>
              <a:rPr lang="en-US" sz="3000">
                <a:solidFill>
                  <a:srgbClr val="E65DBB"/>
                </a:solidFill>
                <a:latin typeface="Arimo"/>
                <a:ea typeface="Arimo"/>
                <a:cs typeface="Arimo"/>
                <a:sym typeface="Arimo"/>
              </a:rPr>
              <a:t>$150,000</a:t>
            </a:r>
          </a:p>
          <a:p>
            <a:pPr algn="l">
              <a:lnSpc>
                <a:spcPts val="3600"/>
              </a:lnSpc>
            </a:pPr>
          </a:p>
        </p:txBody>
      </p:sp>
      <p:sp>
        <p:nvSpPr>
          <p:cNvPr name="TextBox 29" id="29"/>
          <p:cNvSpPr txBox="true"/>
          <p:nvPr/>
        </p:nvSpPr>
        <p:spPr>
          <a:xfrm rot="0">
            <a:off x="6565554" y="8826913"/>
            <a:ext cx="9653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30" id="30"/>
          <p:cNvSpPr txBox="true"/>
          <p:nvPr/>
        </p:nvSpPr>
        <p:spPr>
          <a:xfrm rot="0">
            <a:off x="6207347" y="9056913"/>
            <a:ext cx="1349397" cy="479327"/>
          </a:xfrm>
          <a:prstGeom prst="rect">
            <a:avLst/>
          </a:prstGeom>
        </p:spPr>
        <p:txBody>
          <a:bodyPr anchor="t" rtlCol="false" tIns="0" lIns="0" bIns="0" rIns="0">
            <a:spAutoFit/>
          </a:bodyPr>
          <a:lstStyle/>
          <a:p>
            <a:pPr algn="r">
              <a:lnSpc>
                <a:spcPts val="4320"/>
              </a:lnSpc>
            </a:pPr>
            <a:r>
              <a:rPr lang="en-US" sz="3000">
                <a:solidFill>
                  <a:srgbClr val="E65DBB"/>
                </a:solidFill>
                <a:latin typeface="Arimo"/>
                <a:ea typeface="Arimo"/>
                <a:cs typeface="Arimo"/>
                <a:sym typeface="Arimo"/>
              </a:rPr>
              <a:t>10 GA</a:t>
            </a:r>
          </a:p>
        </p:txBody>
      </p:sp>
      <p:sp>
        <p:nvSpPr>
          <p:cNvPr name="TextBox 31" id="31"/>
          <p:cNvSpPr txBox="true"/>
          <p:nvPr/>
        </p:nvSpPr>
        <p:spPr>
          <a:xfrm rot="0">
            <a:off x="9296676" y="2634120"/>
            <a:ext cx="5467198" cy="371246"/>
          </a:xfrm>
          <a:prstGeom prst="rect">
            <a:avLst/>
          </a:prstGeom>
        </p:spPr>
        <p:txBody>
          <a:bodyPr anchor="t" rtlCol="false" tIns="0" lIns="0" bIns="0" rIns="0">
            <a:spAutoFit/>
          </a:bodyPr>
          <a:lstStyle/>
          <a:p>
            <a:pPr algn="l">
              <a:lnSpc>
                <a:spcPts val="3120"/>
              </a:lnSpc>
            </a:pPr>
            <a:r>
              <a:rPr lang="en-US" sz="2600">
                <a:solidFill>
                  <a:srgbClr val="E65DBB"/>
                </a:solidFill>
                <a:latin typeface="Arimo"/>
                <a:ea typeface="Arimo"/>
                <a:cs typeface="Arimo"/>
                <a:sym typeface="Arimo"/>
              </a:rPr>
              <a:t>Registration Powered By</a:t>
            </a:r>
          </a:p>
        </p:txBody>
      </p:sp>
      <p:sp>
        <p:nvSpPr>
          <p:cNvPr name="TextBox 32" id="32"/>
          <p:cNvSpPr txBox="true"/>
          <p:nvPr/>
        </p:nvSpPr>
        <p:spPr>
          <a:xfrm rot="0">
            <a:off x="8939346" y="6589995"/>
            <a:ext cx="7521597" cy="1477728"/>
          </a:xfrm>
          <a:prstGeom prst="rect">
            <a:avLst/>
          </a:prstGeom>
        </p:spPr>
        <p:txBody>
          <a:bodyPr anchor="t" rtlCol="false" tIns="0" lIns="0" bIns="0" rIns="0">
            <a:spAutoFit/>
          </a:bodyPr>
          <a:lstStyle/>
          <a:p>
            <a:pPr algn="just" marL="706120" indent="-353060" lvl="1">
              <a:lnSpc>
                <a:spcPts val="2351"/>
              </a:lnSpc>
              <a:buFont typeface="Arial"/>
              <a:buChar char="•"/>
            </a:pPr>
            <a:r>
              <a:rPr lang="en-US" sz="1399">
                <a:solidFill>
                  <a:srgbClr val="FFFFFF"/>
                </a:solidFill>
                <a:latin typeface="Arimo"/>
                <a:ea typeface="Arimo"/>
                <a:cs typeface="Arimo"/>
                <a:sym typeface="Arimo"/>
              </a:rPr>
              <a:t>Your brand featured on all registration kiosks, with your logo as the “Registration powered by” on all registration kiosks. </a:t>
            </a:r>
          </a:p>
          <a:p>
            <a:pPr algn="just" marL="706120" indent="-353060" lvl="1">
              <a:lnSpc>
                <a:spcPts val="2351"/>
              </a:lnSpc>
              <a:buFont typeface="Arial"/>
              <a:buChar char="•"/>
            </a:pPr>
            <a:r>
              <a:rPr lang="en-US" sz="1399">
                <a:solidFill>
                  <a:srgbClr val="FFFFFF"/>
                </a:solidFill>
                <a:latin typeface="Arimo"/>
                <a:ea typeface="Arimo"/>
                <a:cs typeface="Arimo"/>
                <a:sym typeface="Arimo"/>
              </a:rPr>
              <a:t>Display advertising on TV screens on registration walls and metro wall.</a:t>
            </a:r>
          </a:p>
          <a:p>
            <a:pPr algn="just" marL="706120" indent="-353060" lvl="1">
              <a:lnSpc>
                <a:spcPts val="2351"/>
              </a:lnSpc>
              <a:buFont typeface="Arial"/>
              <a:buChar char="•"/>
            </a:pPr>
            <a:r>
              <a:rPr lang="en-US" sz="1399">
                <a:solidFill>
                  <a:srgbClr val="FFFFFF"/>
                </a:solidFill>
                <a:latin typeface="Arimo"/>
                <a:ea typeface="Arimo"/>
                <a:cs typeface="Arimo"/>
                <a:sym typeface="Arimo"/>
              </a:rPr>
              <a:t>Added graphics on the wall registration walls</a:t>
            </a:r>
          </a:p>
          <a:p>
            <a:pPr algn="just" marL="706120" indent="-353060" lvl="1">
              <a:lnSpc>
                <a:spcPts val="2351"/>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 socials, owned marketing channels and more.</a:t>
            </a:r>
          </a:p>
        </p:txBody>
      </p:sp>
      <p:sp>
        <p:nvSpPr>
          <p:cNvPr name="TextBox 33" id="33"/>
          <p:cNvSpPr txBox="true"/>
          <p:nvPr/>
        </p:nvSpPr>
        <p:spPr>
          <a:xfrm rot="0">
            <a:off x="9277769" y="3186570"/>
            <a:ext cx="6270603" cy="460124"/>
          </a:xfrm>
          <a:prstGeom prst="rect">
            <a:avLst/>
          </a:prstGeom>
        </p:spPr>
        <p:txBody>
          <a:bodyPr anchor="t" rtlCol="false" tIns="0" lIns="0" bIns="0" rIns="0">
            <a:spAutoFit/>
          </a:bodyPr>
          <a:lstStyle/>
          <a:p>
            <a:pPr algn="just">
              <a:lnSpc>
                <a:spcPts val="2351"/>
              </a:lnSpc>
            </a:pPr>
            <a:r>
              <a:rPr lang="en-US" sz="1399">
                <a:solidFill>
                  <a:srgbClr val="FFFFFF"/>
                </a:solidFill>
                <a:latin typeface="Arimo"/>
                <a:ea typeface="Arimo"/>
                <a:cs typeface="Arimo"/>
                <a:sym typeface="Arimo"/>
              </a:rPr>
              <a:t>Position your brand prominently alongside Solana Breakpoint as attendees register for the event, creating a striking first impression at the most frequented spot!</a:t>
            </a:r>
          </a:p>
        </p:txBody>
      </p:sp>
      <p:sp>
        <p:nvSpPr>
          <p:cNvPr name="TextBox 34" id="34"/>
          <p:cNvSpPr txBox="true"/>
          <p:nvPr/>
        </p:nvSpPr>
        <p:spPr>
          <a:xfrm rot="0">
            <a:off x="9262996" y="8811625"/>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35" id="35"/>
          <p:cNvSpPr txBox="true"/>
          <p:nvPr/>
        </p:nvSpPr>
        <p:spPr>
          <a:xfrm rot="0">
            <a:off x="9263015" y="9108310"/>
            <a:ext cx="2089204" cy="657454"/>
          </a:xfrm>
          <a:prstGeom prst="rect">
            <a:avLst/>
          </a:prstGeom>
        </p:spPr>
        <p:txBody>
          <a:bodyPr anchor="t" rtlCol="false" tIns="0" lIns="0" bIns="0" rIns="0">
            <a:spAutoFit/>
          </a:bodyPr>
          <a:lstStyle/>
          <a:p>
            <a:pPr algn="l">
              <a:lnSpc>
                <a:spcPts val="3600"/>
              </a:lnSpc>
            </a:pPr>
            <a:r>
              <a:rPr lang="en-US" sz="3000">
                <a:solidFill>
                  <a:srgbClr val="E65DBB"/>
                </a:solidFill>
                <a:latin typeface="Arimo"/>
                <a:ea typeface="Arimo"/>
                <a:cs typeface="Arimo"/>
                <a:sym typeface="Arimo"/>
              </a:rPr>
              <a:t>$85,000</a:t>
            </a:r>
          </a:p>
        </p:txBody>
      </p:sp>
      <p:sp>
        <p:nvSpPr>
          <p:cNvPr name="TextBox 36" id="36"/>
          <p:cNvSpPr txBox="true"/>
          <p:nvPr/>
        </p:nvSpPr>
        <p:spPr>
          <a:xfrm rot="0">
            <a:off x="15387885" y="8811625"/>
            <a:ext cx="1003202"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37" id="37"/>
          <p:cNvSpPr txBox="true"/>
          <p:nvPr/>
        </p:nvSpPr>
        <p:spPr>
          <a:xfrm rot="0">
            <a:off x="15201262" y="9041606"/>
            <a:ext cx="1060199" cy="479327"/>
          </a:xfrm>
          <a:prstGeom prst="rect">
            <a:avLst/>
          </a:prstGeom>
        </p:spPr>
        <p:txBody>
          <a:bodyPr anchor="t" rtlCol="false" tIns="0" lIns="0" bIns="0" rIns="0">
            <a:spAutoFit/>
          </a:bodyPr>
          <a:lstStyle/>
          <a:p>
            <a:pPr algn="r">
              <a:lnSpc>
                <a:spcPts val="4320"/>
              </a:lnSpc>
            </a:pPr>
            <a:r>
              <a:rPr lang="en-US" sz="3000">
                <a:solidFill>
                  <a:srgbClr val="E65DBB"/>
                </a:solidFill>
                <a:latin typeface="Arimo"/>
                <a:ea typeface="Arimo"/>
                <a:cs typeface="Arimo"/>
                <a:sym typeface="Arimo"/>
              </a:rPr>
              <a:t>5 GA</a:t>
            </a:r>
          </a:p>
        </p:txBody>
      </p:sp>
      <p:sp>
        <p:nvSpPr>
          <p:cNvPr name="TextBox 38" id="38"/>
          <p:cNvSpPr txBox="true"/>
          <p:nvPr/>
        </p:nvSpPr>
        <p:spPr>
          <a:xfrm rot="0">
            <a:off x="586035"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10" cy="10287000"/>
            <a:chOff x="0" y="0"/>
            <a:chExt cx="24384013"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1154" t="0" r="-1154" b="0"/>
              </a:stretch>
            </a:blipFill>
          </p:spPr>
        </p:sp>
      </p:grpSp>
      <p:grpSp>
        <p:nvGrpSpPr>
          <p:cNvPr name="Group 5" id="5"/>
          <p:cNvGrpSpPr/>
          <p:nvPr/>
        </p:nvGrpSpPr>
        <p:grpSpPr>
          <a:xfrm rot="0">
            <a:off x="5749481" y="2326653"/>
            <a:ext cx="12686909" cy="6622104"/>
            <a:chOff x="0" y="0"/>
            <a:chExt cx="16915879" cy="8829472"/>
          </a:xfrm>
        </p:grpSpPr>
        <p:sp>
          <p:nvSpPr>
            <p:cNvPr name="Freeform 6" id="6"/>
            <p:cNvSpPr/>
            <p:nvPr/>
          </p:nvSpPr>
          <p:spPr>
            <a:xfrm flipH="false" flipV="false" rot="0">
              <a:off x="0" y="0"/>
              <a:ext cx="16915892" cy="8829421"/>
            </a:xfrm>
            <a:custGeom>
              <a:avLst/>
              <a:gdLst/>
              <a:ahLst/>
              <a:cxnLst/>
              <a:rect r="r" b="b" t="t" l="l"/>
              <a:pathLst>
                <a:path h="8829421" w="16915892">
                  <a:moveTo>
                    <a:pt x="0" y="0"/>
                  </a:moveTo>
                  <a:lnTo>
                    <a:pt x="16915892" y="0"/>
                  </a:lnTo>
                  <a:lnTo>
                    <a:pt x="16915892" y="8829421"/>
                  </a:lnTo>
                  <a:lnTo>
                    <a:pt x="0" y="8829421"/>
                  </a:lnTo>
                  <a:lnTo>
                    <a:pt x="0" y="0"/>
                  </a:lnTo>
                  <a:close/>
                </a:path>
              </a:pathLst>
            </a:custGeom>
            <a:blipFill>
              <a:blip r:embed="rId5"/>
              <a:stretch>
                <a:fillRect l="0" t="-770" r="0" b="-770"/>
              </a:stretch>
            </a:blipFill>
          </p:spPr>
        </p:sp>
      </p:grpSp>
      <p:grpSp>
        <p:nvGrpSpPr>
          <p:cNvPr name="Group 7" id="7"/>
          <p:cNvGrpSpPr/>
          <p:nvPr/>
        </p:nvGrpSpPr>
        <p:grpSpPr>
          <a:xfrm rot="0">
            <a:off x="588912" y="1192854"/>
            <a:ext cx="3006604" cy="292198"/>
            <a:chOff x="0" y="0"/>
            <a:chExt cx="4008806" cy="389598"/>
          </a:xfrm>
        </p:grpSpPr>
        <p:sp>
          <p:nvSpPr>
            <p:cNvPr name="Freeform 8" id="8"/>
            <p:cNvSpPr/>
            <p:nvPr/>
          </p:nvSpPr>
          <p:spPr>
            <a:xfrm flipH="false" flipV="false" rot="0">
              <a:off x="0" y="0"/>
              <a:ext cx="4008800" cy="389600"/>
            </a:xfrm>
            <a:custGeom>
              <a:avLst/>
              <a:gdLst/>
              <a:ahLst/>
              <a:cxnLst/>
              <a:rect r="r" b="b" t="t" l="l"/>
              <a:pathLst>
                <a:path h="389600" w="4008800">
                  <a:moveTo>
                    <a:pt x="0" y="0"/>
                  </a:moveTo>
                  <a:lnTo>
                    <a:pt x="4008800" y="0"/>
                  </a:lnTo>
                  <a:lnTo>
                    <a:pt x="4008800" y="389600"/>
                  </a:lnTo>
                  <a:lnTo>
                    <a:pt x="0" y="389600"/>
                  </a:lnTo>
                  <a:close/>
                </a:path>
              </a:pathLst>
            </a:custGeom>
            <a:blipFill>
              <a:blip r:embed="rId6">
                <a:alphaModFix amt="0"/>
              </a:blip>
              <a:stretch>
                <a:fillRect l="0" t="-150492" r="0" b="-150491"/>
              </a:stretch>
            </a:blipFill>
          </p:spPr>
        </p:sp>
        <p:sp>
          <p:nvSpPr>
            <p:cNvPr name="TextBox 9" id="9"/>
            <p:cNvSpPr txBox="true"/>
            <p:nvPr/>
          </p:nvSpPr>
          <p:spPr>
            <a:xfrm>
              <a:off x="0" y="-47625"/>
              <a:ext cx="4008806" cy="437223"/>
            </a:xfrm>
            <a:prstGeom prst="rect">
              <a:avLst/>
            </a:prstGeom>
          </p:spPr>
          <p:txBody>
            <a:bodyPr anchor="ctr" rtlCol="false" tIns="0" lIns="0" bIns="0" rIns="0"/>
            <a:lstStyle/>
            <a:p>
              <a:pPr algn="l">
                <a:lnSpc>
                  <a:spcPts val="2879"/>
                </a:lnSpc>
              </a:pPr>
              <a:r>
                <a:rPr lang="en-US" sz="2000">
                  <a:solidFill>
                    <a:srgbClr val="FFFFFF"/>
                  </a:solidFill>
                  <a:latin typeface="Arimo"/>
                  <a:ea typeface="Arimo"/>
                  <a:cs typeface="Arimo"/>
                  <a:sym typeface="Arimo"/>
                </a:rPr>
                <a:t>GENERAL</a:t>
              </a:r>
            </a:p>
          </p:txBody>
        </p:sp>
      </p:grpSp>
      <p:grpSp>
        <p:nvGrpSpPr>
          <p:cNvPr name="Group 10" id="10"/>
          <p:cNvGrpSpPr/>
          <p:nvPr/>
        </p:nvGrpSpPr>
        <p:grpSpPr>
          <a:xfrm rot="0">
            <a:off x="590176" y="4714799"/>
            <a:ext cx="5206803" cy="548097"/>
            <a:chOff x="0" y="0"/>
            <a:chExt cx="6942404" cy="730796"/>
          </a:xfrm>
        </p:grpSpPr>
        <p:sp>
          <p:nvSpPr>
            <p:cNvPr name="Freeform 11" id="11"/>
            <p:cNvSpPr/>
            <p:nvPr/>
          </p:nvSpPr>
          <p:spPr>
            <a:xfrm flipH="false" flipV="false" rot="0">
              <a:off x="0" y="0"/>
              <a:ext cx="6942400" cy="730798"/>
            </a:xfrm>
            <a:custGeom>
              <a:avLst/>
              <a:gdLst/>
              <a:ahLst/>
              <a:cxnLst/>
              <a:rect r="r" b="b" t="t" l="l"/>
              <a:pathLst>
                <a:path h="730798" w="6942400">
                  <a:moveTo>
                    <a:pt x="0" y="0"/>
                  </a:moveTo>
                  <a:lnTo>
                    <a:pt x="6942400" y="0"/>
                  </a:lnTo>
                  <a:lnTo>
                    <a:pt x="6942400" y="730798"/>
                  </a:lnTo>
                  <a:lnTo>
                    <a:pt x="0" y="730798"/>
                  </a:lnTo>
                  <a:close/>
                </a:path>
              </a:pathLst>
            </a:custGeom>
            <a:blipFill>
              <a:blip r:embed="rId6">
                <a:alphaModFix amt="0"/>
              </a:blip>
              <a:stretch>
                <a:fillRect l="0" t="-158447" r="0" b="-111758"/>
              </a:stretch>
            </a:blipFill>
          </p:spPr>
        </p:sp>
        <p:sp>
          <p:nvSpPr>
            <p:cNvPr name="TextBox 12" id="12"/>
            <p:cNvSpPr txBox="true"/>
            <p:nvPr/>
          </p:nvSpPr>
          <p:spPr>
            <a:xfrm>
              <a:off x="0" y="-47625"/>
              <a:ext cx="6942404" cy="778421"/>
            </a:xfrm>
            <a:prstGeom prst="rect">
              <a:avLst/>
            </a:prstGeom>
          </p:spPr>
          <p:txBody>
            <a:bodyPr anchor="b" rtlCol="false" tIns="0" lIns="0" bIns="0" rIns="0"/>
            <a:lstStyle/>
            <a:p>
              <a:pPr algn="l">
                <a:lnSpc>
                  <a:spcPts val="2880"/>
                </a:lnSpc>
              </a:pPr>
              <a:r>
                <a:rPr lang="en-US" sz="2000">
                  <a:solidFill>
                    <a:srgbClr val="E65DBB"/>
                  </a:solidFill>
                  <a:latin typeface="Arimo"/>
                  <a:ea typeface="Arimo"/>
                  <a:cs typeface="Arimo"/>
                  <a:sym typeface="Arimo"/>
                </a:rPr>
                <a:t>What’s included?</a:t>
              </a:r>
            </a:p>
          </p:txBody>
        </p:sp>
      </p:grpSp>
      <p:grpSp>
        <p:nvGrpSpPr>
          <p:cNvPr name="Group 13" id="13"/>
          <p:cNvGrpSpPr/>
          <p:nvPr/>
        </p:nvGrpSpPr>
        <p:grpSpPr>
          <a:xfrm rot="0">
            <a:off x="17379201" y="9612382"/>
            <a:ext cx="331051" cy="296570"/>
            <a:chOff x="0" y="0"/>
            <a:chExt cx="441401" cy="395427"/>
          </a:xfrm>
        </p:grpSpPr>
        <p:sp>
          <p:nvSpPr>
            <p:cNvPr name="Freeform 14" id="14"/>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7"/>
              <a:stretch>
                <a:fillRect l="0" t="0" r="11" b="12"/>
              </a:stretch>
            </a:blipFill>
          </p:spPr>
        </p:sp>
      </p:grpSp>
      <p:sp>
        <p:nvSpPr>
          <p:cNvPr name="AutoShape 15" id="15"/>
          <p:cNvSpPr/>
          <p:nvPr/>
        </p:nvSpPr>
        <p:spPr>
          <a:xfrm rot="12060">
            <a:off x="590159" y="8465525"/>
            <a:ext cx="5432279" cy="0"/>
          </a:xfrm>
          <a:prstGeom prst="line">
            <a:avLst/>
          </a:prstGeom>
          <a:ln cap="rnd" w="9525">
            <a:solidFill>
              <a:srgbClr val="E65DBB"/>
            </a:solidFill>
            <a:prstDash val="solid"/>
            <a:headEnd type="none" len="sm" w="sm"/>
            <a:tailEnd type="none" len="sm" w="sm"/>
          </a:ln>
        </p:spPr>
      </p:sp>
      <p:sp>
        <p:nvSpPr>
          <p:cNvPr name="TextBox 16" id="16"/>
          <p:cNvSpPr txBox="true"/>
          <p:nvPr/>
        </p:nvSpPr>
        <p:spPr>
          <a:xfrm rot="0">
            <a:off x="557174"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Sponsorships</a:t>
            </a:r>
          </a:p>
        </p:txBody>
      </p:sp>
      <p:sp>
        <p:nvSpPr>
          <p:cNvPr name="TextBox 17" id="17"/>
          <p:cNvSpPr txBox="true"/>
          <p:nvPr/>
        </p:nvSpPr>
        <p:spPr>
          <a:xfrm rot="0">
            <a:off x="245469" y="5324304"/>
            <a:ext cx="5852998" cy="2656723"/>
          </a:xfrm>
          <a:prstGeom prst="rect">
            <a:avLst/>
          </a:prstGeom>
        </p:spPr>
        <p:txBody>
          <a:bodyPr anchor="t" rtlCol="false" tIns="0" lIns="0" bIns="0" rIns="0">
            <a:spAutoFit/>
          </a:bodyPr>
          <a:lstStyle/>
          <a:p>
            <a:pPr algn="just" marL="706120" indent="-353060" lvl="1">
              <a:lnSpc>
                <a:spcPts val="2351"/>
              </a:lnSpc>
              <a:buFont typeface="Arial"/>
              <a:buChar char="•"/>
            </a:pPr>
            <a:r>
              <a:rPr lang="en-US" sz="1399">
                <a:solidFill>
                  <a:srgbClr val="FFFFFF"/>
                </a:solidFill>
                <a:latin typeface="Arimo"/>
                <a:ea typeface="Arimo"/>
                <a:cs typeface="Arimo"/>
                <a:sym typeface="Arimo"/>
              </a:rPr>
              <a:t>Branding on Entrance gate</a:t>
            </a:r>
          </a:p>
          <a:p>
            <a:pPr algn="just" marL="706120" indent="-353060" lvl="1">
              <a:lnSpc>
                <a:spcPts val="2351"/>
              </a:lnSpc>
              <a:buFont typeface="Arial"/>
              <a:buChar char="•"/>
            </a:pPr>
            <a:r>
              <a:rPr lang="en-US" sz="1399">
                <a:solidFill>
                  <a:srgbClr val="FFFFFF"/>
                </a:solidFill>
                <a:latin typeface="Arimo"/>
                <a:ea typeface="Arimo"/>
                <a:cs typeface="Arimo"/>
                <a:sym typeface="Arimo"/>
              </a:rPr>
              <a:t>2400 sq feet to accommodate visitors</a:t>
            </a:r>
          </a:p>
          <a:p>
            <a:pPr algn="just" marL="706120" indent="-353060" lvl="1">
              <a:lnSpc>
                <a:spcPts val="2351"/>
              </a:lnSpc>
              <a:buFont typeface="Arial"/>
              <a:buChar char="•"/>
            </a:pPr>
            <a:r>
              <a:rPr lang="en-US" sz="1399">
                <a:solidFill>
                  <a:srgbClr val="FFFFFF"/>
                </a:solidFill>
                <a:latin typeface="Arimo"/>
                <a:ea typeface="Arimo"/>
                <a:cs typeface="Arimo"/>
                <a:sym typeface="Arimo"/>
              </a:rPr>
              <a:t>Custom furniture / pillows </a:t>
            </a:r>
          </a:p>
          <a:p>
            <a:pPr algn="just" marL="706120" indent="-353060" lvl="1">
              <a:lnSpc>
                <a:spcPts val="2351"/>
              </a:lnSpc>
              <a:buFont typeface="Arial"/>
              <a:buChar char="•"/>
            </a:pPr>
            <a:r>
              <a:rPr lang="en-US" sz="1399">
                <a:solidFill>
                  <a:srgbClr val="FFFFFF"/>
                </a:solidFill>
                <a:latin typeface="Arimo"/>
                <a:ea typeface="Arimo"/>
                <a:cs typeface="Arimo"/>
                <a:sym typeface="Arimo"/>
              </a:rPr>
              <a:t>Custom branding and signage</a:t>
            </a:r>
          </a:p>
          <a:p>
            <a:pPr algn="just" marL="706120" indent="-353060" lvl="1">
              <a:lnSpc>
                <a:spcPts val="2351"/>
              </a:lnSpc>
              <a:buFont typeface="Arial"/>
              <a:buChar char="•"/>
            </a:pPr>
            <a:r>
              <a:rPr lang="en-US" sz="1399">
                <a:solidFill>
                  <a:srgbClr val="FFFFFF"/>
                </a:solidFill>
                <a:latin typeface="Arimo"/>
                <a:ea typeface="Arimo"/>
                <a:cs typeface="Arimo"/>
                <a:sym typeface="Arimo"/>
              </a:rPr>
              <a:t>Branded banner in the Grand Hall</a:t>
            </a:r>
          </a:p>
          <a:p>
            <a:pPr algn="just" marL="706120" indent="-353060" lvl="1">
              <a:lnSpc>
                <a:spcPts val="2351"/>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 social, owned marketing channels, and more.</a:t>
            </a:r>
          </a:p>
          <a:p>
            <a:pPr algn="just" marL="1412240" indent="-706120" lvl="1">
              <a:lnSpc>
                <a:spcPts val="4703"/>
              </a:lnSpc>
            </a:pPr>
          </a:p>
        </p:txBody>
      </p:sp>
      <p:sp>
        <p:nvSpPr>
          <p:cNvPr name="TextBox 18" id="18"/>
          <p:cNvSpPr txBox="true"/>
          <p:nvPr/>
        </p:nvSpPr>
        <p:spPr>
          <a:xfrm rot="0">
            <a:off x="535629" y="2500360"/>
            <a:ext cx="5143795" cy="2067306"/>
          </a:xfrm>
          <a:prstGeom prst="rect">
            <a:avLst/>
          </a:prstGeom>
        </p:spPr>
        <p:txBody>
          <a:bodyPr anchor="t" rtlCol="false" tIns="0" lIns="0" bIns="0" rIns="0">
            <a:spAutoFit/>
          </a:bodyPr>
          <a:lstStyle/>
          <a:p>
            <a:pPr algn="just">
              <a:lnSpc>
                <a:spcPts val="2351"/>
              </a:lnSpc>
            </a:pPr>
            <a:r>
              <a:rPr lang="en-US" sz="1399">
                <a:solidFill>
                  <a:srgbClr val="FFFFFF"/>
                </a:solidFill>
                <a:latin typeface="Arimo"/>
                <a:ea typeface="Arimo"/>
                <a:cs typeface="Arimo"/>
                <a:sym typeface="Arimo"/>
              </a:rPr>
              <a:t>Get in touch with the builders. Connect with programmers. Hackathon will offer the opportunity to brand directly with those who contribute to building the ecosystem.</a:t>
            </a:r>
          </a:p>
          <a:p>
            <a:pPr algn="just">
              <a:lnSpc>
                <a:spcPts val="4703"/>
              </a:lnSpc>
            </a:pPr>
          </a:p>
          <a:p>
            <a:pPr algn="just">
              <a:lnSpc>
                <a:spcPts val="2352"/>
              </a:lnSpc>
            </a:pPr>
            <a:r>
              <a:rPr lang="en-US" sz="1400">
                <a:solidFill>
                  <a:srgbClr val="FFFFFF"/>
                </a:solidFill>
                <a:latin typeface="Arimo"/>
                <a:ea typeface="Arimo"/>
                <a:cs typeface="Arimo"/>
                <a:sym typeface="Arimo"/>
              </a:rPr>
              <a:t>Perfect to  catch-up and network in a laid back setting.</a:t>
            </a:r>
          </a:p>
          <a:p>
            <a:pPr algn="just">
              <a:lnSpc>
                <a:spcPts val="2351"/>
              </a:lnSpc>
            </a:pPr>
          </a:p>
        </p:txBody>
      </p:sp>
      <p:sp>
        <p:nvSpPr>
          <p:cNvPr name="TextBox 19" id="19"/>
          <p:cNvSpPr txBox="true"/>
          <p:nvPr/>
        </p:nvSpPr>
        <p:spPr>
          <a:xfrm rot="0">
            <a:off x="570957" y="1955406"/>
            <a:ext cx="5527196" cy="371246"/>
          </a:xfrm>
          <a:prstGeom prst="rect">
            <a:avLst/>
          </a:prstGeom>
        </p:spPr>
        <p:txBody>
          <a:bodyPr anchor="t" rtlCol="false" tIns="0" lIns="0" bIns="0" rIns="0">
            <a:spAutoFit/>
          </a:bodyPr>
          <a:lstStyle/>
          <a:p>
            <a:pPr algn="l">
              <a:lnSpc>
                <a:spcPts val="3120"/>
              </a:lnSpc>
            </a:pPr>
            <a:r>
              <a:rPr lang="en-US" b="true" sz="2600">
                <a:solidFill>
                  <a:srgbClr val="E65DBB"/>
                </a:solidFill>
                <a:latin typeface="Arimo Bold"/>
                <a:ea typeface="Arimo Bold"/>
                <a:cs typeface="Arimo Bold"/>
                <a:sym typeface="Arimo Bold"/>
              </a:rPr>
              <a:t>Dev Cave</a:t>
            </a:r>
          </a:p>
        </p:txBody>
      </p:sp>
      <p:sp>
        <p:nvSpPr>
          <p:cNvPr name="TextBox 20" id="20"/>
          <p:cNvSpPr txBox="true"/>
          <p:nvPr/>
        </p:nvSpPr>
        <p:spPr>
          <a:xfrm rot="0">
            <a:off x="555984" y="8622716"/>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21" id="21"/>
          <p:cNvSpPr txBox="true"/>
          <p:nvPr/>
        </p:nvSpPr>
        <p:spPr>
          <a:xfrm rot="0">
            <a:off x="535953" y="9032291"/>
            <a:ext cx="2089204" cy="657454"/>
          </a:xfrm>
          <a:prstGeom prst="rect">
            <a:avLst/>
          </a:prstGeom>
        </p:spPr>
        <p:txBody>
          <a:bodyPr anchor="t" rtlCol="false" tIns="0" lIns="0" bIns="0" rIns="0">
            <a:spAutoFit/>
          </a:bodyPr>
          <a:lstStyle/>
          <a:p>
            <a:pPr algn="l">
              <a:lnSpc>
                <a:spcPts val="3600"/>
              </a:lnSpc>
            </a:pPr>
            <a:r>
              <a:rPr lang="en-US" sz="3000">
                <a:solidFill>
                  <a:srgbClr val="E65DBB"/>
                </a:solidFill>
                <a:latin typeface="Arimo"/>
                <a:ea typeface="Arimo"/>
                <a:cs typeface="Arimo"/>
                <a:sym typeface="Arimo"/>
              </a:rPr>
              <a:t>$200,000</a:t>
            </a:r>
          </a:p>
          <a:p>
            <a:pPr algn="l">
              <a:lnSpc>
                <a:spcPts val="3600"/>
              </a:lnSpc>
            </a:pPr>
          </a:p>
        </p:txBody>
      </p:sp>
      <p:sp>
        <p:nvSpPr>
          <p:cNvPr name="TextBox 22" id="22"/>
          <p:cNvSpPr txBox="true"/>
          <p:nvPr/>
        </p:nvSpPr>
        <p:spPr>
          <a:xfrm rot="0">
            <a:off x="4784084" y="8622716"/>
            <a:ext cx="9653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23" id="23"/>
          <p:cNvSpPr txBox="true"/>
          <p:nvPr/>
        </p:nvSpPr>
        <p:spPr>
          <a:xfrm rot="0">
            <a:off x="4307824" y="8965616"/>
            <a:ext cx="1371600" cy="479327"/>
          </a:xfrm>
          <a:prstGeom prst="rect">
            <a:avLst/>
          </a:prstGeom>
        </p:spPr>
        <p:txBody>
          <a:bodyPr anchor="t" rtlCol="false" tIns="0" lIns="0" bIns="0" rIns="0">
            <a:spAutoFit/>
          </a:bodyPr>
          <a:lstStyle/>
          <a:p>
            <a:pPr algn="r">
              <a:lnSpc>
                <a:spcPts val="4320"/>
              </a:lnSpc>
            </a:pPr>
            <a:r>
              <a:rPr lang="en-US" sz="3000">
                <a:solidFill>
                  <a:srgbClr val="E65DBB"/>
                </a:solidFill>
                <a:latin typeface="Arimo"/>
                <a:ea typeface="Arimo"/>
                <a:cs typeface="Arimo"/>
                <a:sym typeface="Arimo"/>
              </a:rPr>
              <a:t>12 GA</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10" cy="10287000"/>
            <a:chOff x="0" y="0"/>
            <a:chExt cx="24384013"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1154" t="0" r="-1154" b="0"/>
              </a:stretch>
            </a:blipFill>
          </p:spPr>
        </p:sp>
      </p:grpSp>
      <p:grpSp>
        <p:nvGrpSpPr>
          <p:cNvPr name="Group 5" id="5"/>
          <p:cNvGrpSpPr/>
          <p:nvPr/>
        </p:nvGrpSpPr>
        <p:grpSpPr>
          <a:xfrm rot="0">
            <a:off x="8187700" y="5134146"/>
            <a:ext cx="6247943" cy="4524251"/>
            <a:chOff x="0" y="0"/>
            <a:chExt cx="8330590" cy="6032335"/>
          </a:xfrm>
        </p:grpSpPr>
        <p:sp>
          <p:nvSpPr>
            <p:cNvPr name="Freeform 6" id="6"/>
            <p:cNvSpPr/>
            <p:nvPr/>
          </p:nvSpPr>
          <p:spPr>
            <a:xfrm flipH="false" flipV="false" rot="0">
              <a:off x="0" y="0"/>
              <a:ext cx="8330565" cy="6032373"/>
            </a:xfrm>
            <a:custGeom>
              <a:avLst/>
              <a:gdLst/>
              <a:ahLst/>
              <a:cxnLst/>
              <a:rect r="r" b="b" t="t" l="l"/>
              <a:pathLst>
                <a:path h="6032373" w="8330565">
                  <a:moveTo>
                    <a:pt x="0" y="0"/>
                  </a:moveTo>
                  <a:lnTo>
                    <a:pt x="8330565" y="0"/>
                  </a:lnTo>
                  <a:lnTo>
                    <a:pt x="8330565" y="6032373"/>
                  </a:lnTo>
                  <a:lnTo>
                    <a:pt x="0" y="6032373"/>
                  </a:lnTo>
                  <a:lnTo>
                    <a:pt x="0" y="0"/>
                  </a:lnTo>
                  <a:close/>
                </a:path>
              </a:pathLst>
            </a:custGeom>
            <a:blipFill>
              <a:blip r:embed="rId5"/>
              <a:stretch>
                <a:fillRect l="0" t="0" r="0" b="0"/>
              </a:stretch>
            </a:blipFill>
          </p:spPr>
        </p:sp>
      </p:grpSp>
      <p:grpSp>
        <p:nvGrpSpPr>
          <p:cNvPr name="Group 7" id="7"/>
          <p:cNvGrpSpPr/>
          <p:nvPr/>
        </p:nvGrpSpPr>
        <p:grpSpPr>
          <a:xfrm rot="0">
            <a:off x="615467" y="1192854"/>
            <a:ext cx="3006604" cy="292198"/>
            <a:chOff x="0" y="0"/>
            <a:chExt cx="4008806" cy="389598"/>
          </a:xfrm>
        </p:grpSpPr>
        <p:sp>
          <p:nvSpPr>
            <p:cNvPr name="Freeform 8" id="8"/>
            <p:cNvSpPr/>
            <p:nvPr/>
          </p:nvSpPr>
          <p:spPr>
            <a:xfrm flipH="false" flipV="false" rot="0">
              <a:off x="0" y="0"/>
              <a:ext cx="4008800" cy="389600"/>
            </a:xfrm>
            <a:custGeom>
              <a:avLst/>
              <a:gdLst/>
              <a:ahLst/>
              <a:cxnLst/>
              <a:rect r="r" b="b" t="t" l="l"/>
              <a:pathLst>
                <a:path h="389600" w="4008800">
                  <a:moveTo>
                    <a:pt x="0" y="0"/>
                  </a:moveTo>
                  <a:lnTo>
                    <a:pt x="4008800" y="0"/>
                  </a:lnTo>
                  <a:lnTo>
                    <a:pt x="4008800" y="389600"/>
                  </a:lnTo>
                  <a:lnTo>
                    <a:pt x="0" y="389600"/>
                  </a:lnTo>
                  <a:close/>
                </a:path>
              </a:pathLst>
            </a:custGeom>
            <a:blipFill>
              <a:blip r:embed="rId6">
                <a:alphaModFix amt="0"/>
              </a:blip>
              <a:stretch>
                <a:fillRect l="0" t="-150492" r="0" b="-150491"/>
              </a:stretch>
            </a:blipFill>
          </p:spPr>
        </p:sp>
        <p:sp>
          <p:nvSpPr>
            <p:cNvPr name="TextBox 9" id="9"/>
            <p:cNvSpPr txBox="true"/>
            <p:nvPr/>
          </p:nvSpPr>
          <p:spPr>
            <a:xfrm>
              <a:off x="0" y="-76200"/>
              <a:ext cx="4008806" cy="465798"/>
            </a:xfrm>
            <a:prstGeom prst="rect">
              <a:avLst/>
            </a:prstGeom>
          </p:spPr>
          <p:txBody>
            <a:bodyPr anchor="ctr" rtlCol="false" tIns="0" lIns="0" bIns="0" rIns="0"/>
            <a:lstStyle/>
            <a:p>
              <a:pPr algn="l">
                <a:lnSpc>
                  <a:spcPts val="3744"/>
                </a:lnSpc>
              </a:pPr>
              <a:r>
                <a:rPr lang="en-US" sz="2600">
                  <a:solidFill>
                    <a:srgbClr val="FFFFFF"/>
                  </a:solidFill>
                  <a:latin typeface="Arimo"/>
                  <a:ea typeface="Arimo"/>
                  <a:cs typeface="Arimo"/>
                  <a:sym typeface="Arimo"/>
                </a:rPr>
                <a:t>F&amp;B</a:t>
              </a:r>
            </a:p>
          </p:txBody>
        </p:sp>
      </p:grpSp>
      <p:sp>
        <p:nvSpPr>
          <p:cNvPr name="TextBox 10" id="10"/>
          <p:cNvSpPr txBox="true"/>
          <p:nvPr/>
        </p:nvSpPr>
        <p:spPr>
          <a:xfrm rot="0">
            <a:off x="583730"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Sponsorships</a:t>
            </a:r>
          </a:p>
        </p:txBody>
      </p:sp>
      <p:grpSp>
        <p:nvGrpSpPr>
          <p:cNvPr name="Group 11" id="11"/>
          <p:cNvGrpSpPr/>
          <p:nvPr/>
        </p:nvGrpSpPr>
        <p:grpSpPr>
          <a:xfrm rot="0">
            <a:off x="682133" y="4933721"/>
            <a:ext cx="5206803" cy="292198"/>
            <a:chOff x="0" y="0"/>
            <a:chExt cx="6942404" cy="389598"/>
          </a:xfrm>
        </p:grpSpPr>
        <p:sp>
          <p:nvSpPr>
            <p:cNvPr name="Freeform 12" id="12"/>
            <p:cNvSpPr/>
            <p:nvPr/>
          </p:nvSpPr>
          <p:spPr>
            <a:xfrm flipH="false" flipV="false" rot="0">
              <a:off x="0" y="0"/>
              <a:ext cx="6942400" cy="389600"/>
            </a:xfrm>
            <a:custGeom>
              <a:avLst/>
              <a:gdLst/>
              <a:ahLst/>
              <a:cxnLst/>
              <a:rect r="r" b="b" t="t" l="l"/>
              <a:pathLst>
                <a:path h="389600" w="6942400">
                  <a:moveTo>
                    <a:pt x="0" y="0"/>
                  </a:moveTo>
                  <a:lnTo>
                    <a:pt x="6942400" y="0"/>
                  </a:lnTo>
                  <a:lnTo>
                    <a:pt x="6942400" y="389600"/>
                  </a:lnTo>
                  <a:lnTo>
                    <a:pt x="0" y="389600"/>
                  </a:lnTo>
                  <a:close/>
                </a:path>
              </a:pathLst>
            </a:custGeom>
            <a:blipFill>
              <a:blip r:embed="rId6">
                <a:alphaModFix amt="0"/>
              </a:blip>
              <a:stretch>
                <a:fillRect l="0" t="-297210" r="0" b="-297209"/>
              </a:stretch>
            </a:blipFill>
          </p:spPr>
        </p:sp>
        <p:sp>
          <p:nvSpPr>
            <p:cNvPr name="TextBox 13" id="13"/>
            <p:cNvSpPr txBox="true"/>
            <p:nvPr/>
          </p:nvSpPr>
          <p:spPr>
            <a:xfrm>
              <a:off x="0" y="-47625"/>
              <a:ext cx="6942404" cy="437223"/>
            </a:xfrm>
            <a:prstGeom prst="rect">
              <a:avLst/>
            </a:prstGeom>
          </p:spPr>
          <p:txBody>
            <a:bodyPr anchor="b" rtlCol="false" tIns="0" lIns="0" bIns="0" rIns="0"/>
            <a:lstStyle/>
            <a:p>
              <a:pPr algn="l">
                <a:lnSpc>
                  <a:spcPts val="2879"/>
                </a:lnSpc>
              </a:pPr>
              <a:r>
                <a:rPr lang="en-US" sz="2000">
                  <a:solidFill>
                    <a:srgbClr val="E65DBB"/>
                  </a:solidFill>
                  <a:latin typeface="Arimo"/>
                  <a:ea typeface="Arimo"/>
                  <a:cs typeface="Arimo"/>
                  <a:sym typeface="Arimo"/>
                </a:rPr>
                <a:t>What’s included?</a:t>
              </a:r>
            </a:p>
          </p:txBody>
        </p:sp>
      </p:grpSp>
      <p:sp>
        <p:nvSpPr>
          <p:cNvPr name="TextBox 14" id="14"/>
          <p:cNvSpPr txBox="true"/>
          <p:nvPr/>
        </p:nvSpPr>
        <p:spPr>
          <a:xfrm rot="0">
            <a:off x="330651" y="5243131"/>
            <a:ext cx="5003997" cy="2965123"/>
          </a:xfrm>
          <a:prstGeom prst="rect">
            <a:avLst/>
          </a:prstGeom>
        </p:spPr>
        <p:txBody>
          <a:bodyPr anchor="t" rtlCol="false" tIns="0" lIns="0" bIns="0" rIns="0">
            <a:spAutoFit/>
          </a:bodyPr>
          <a:lstStyle/>
          <a:p>
            <a:pPr algn="just" marL="706120" indent="-353060" lvl="1">
              <a:lnSpc>
                <a:spcPts val="2351"/>
              </a:lnSpc>
              <a:buFont typeface="Arial"/>
              <a:buChar char="•"/>
            </a:pPr>
            <a:r>
              <a:rPr lang="en-US" sz="1399">
                <a:solidFill>
                  <a:srgbClr val="FFFFFF"/>
                </a:solidFill>
                <a:latin typeface="Arimo"/>
                <a:ea typeface="Arimo"/>
                <a:cs typeface="Arimo"/>
                <a:sym typeface="Arimo"/>
              </a:rPr>
              <a:t>A fully staffed and operated pub bar</a:t>
            </a:r>
          </a:p>
          <a:p>
            <a:pPr algn="just" marL="706120" indent="-353060" lvl="1">
              <a:lnSpc>
                <a:spcPts val="2351"/>
              </a:lnSpc>
              <a:buFont typeface="Arial"/>
              <a:buChar char="•"/>
            </a:pPr>
            <a:r>
              <a:rPr lang="en-US" sz="1399">
                <a:solidFill>
                  <a:srgbClr val="FFFFFF"/>
                </a:solidFill>
                <a:latin typeface="Arimo"/>
                <a:ea typeface="Arimo"/>
                <a:cs typeface="Arimo"/>
                <a:sym typeface="Arimo"/>
              </a:rPr>
              <a:t>Custom branded beer glasses</a:t>
            </a:r>
          </a:p>
          <a:p>
            <a:pPr algn="just" marL="706120" indent="-353060" lvl="1">
              <a:lnSpc>
                <a:spcPts val="2351"/>
              </a:lnSpc>
              <a:buFont typeface="Arial"/>
              <a:buChar char="•"/>
            </a:pPr>
            <a:r>
              <a:rPr lang="en-US" sz="1399">
                <a:solidFill>
                  <a:srgbClr val="FFFFFF"/>
                </a:solidFill>
                <a:latin typeface="Arimo"/>
                <a:ea typeface="Arimo"/>
                <a:cs typeface="Arimo"/>
                <a:sym typeface="Arimo"/>
              </a:rPr>
              <a:t>Custom branding and signage</a:t>
            </a:r>
          </a:p>
          <a:p>
            <a:pPr algn="just" marL="706120" indent="-353060" lvl="1">
              <a:lnSpc>
                <a:spcPts val="2351"/>
              </a:lnSpc>
              <a:buFont typeface="Arial"/>
              <a:buChar char="•"/>
            </a:pPr>
            <a:r>
              <a:rPr lang="en-US" sz="1399">
                <a:solidFill>
                  <a:srgbClr val="FFFFFF"/>
                </a:solidFill>
                <a:latin typeface="Arimo"/>
                <a:ea typeface="Arimo"/>
                <a:cs typeface="Arimo"/>
                <a:sym typeface="Arimo"/>
              </a:rPr>
              <a:t>Customizable Trading desks</a:t>
            </a:r>
          </a:p>
          <a:p>
            <a:pPr algn="just" marL="706120" indent="-353060" lvl="1">
              <a:lnSpc>
                <a:spcPts val="2351"/>
              </a:lnSpc>
              <a:buFont typeface="Arial"/>
              <a:buChar char="•"/>
            </a:pPr>
            <a:r>
              <a:rPr lang="en-US" sz="1399">
                <a:solidFill>
                  <a:srgbClr val="FFFFFF"/>
                </a:solidFill>
                <a:latin typeface="Arimo"/>
                <a:ea typeface="Arimo"/>
                <a:cs typeface="Arimo"/>
                <a:sym typeface="Arimo"/>
              </a:rPr>
              <a:t>Branded banner in the Grand Hall</a:t>
            </a:r>
          </a:p>
          <a:p>
            <a:pPr algn="just" marL="706120" indent="-353060" lvl="1">
              <a:lnSpc>
                <a:spcPts val="2351"/>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 social, owned marketing channels, and more.</a:t>
            </a:r>
          </a:p>
          <a:p>
            <a:pPr algn="just" marL="1412240" indent="-706120" lvl="1">
              <a:lnSpc>
                <a:spcPts val="4703"/>
              </a:lnSpc>
            </a:pPr>
          </a:p>
        </p:txBody>
      </p:sp>
      <p:sp>
        <p:nvSpPr>
          <p:cNvPr name="TextBox 15" id="15"/>
          <p:cNvSpPr txBox="true"/>
          <p:nvPr/>
        </p:nvSpPr>
        <p:spPr>
          <a:xfrm rot="0">
            <a:off x="656654" y="2530859"/>
            <a:ext cx="5003997" cy="1667323"/>
          </a:xfrm>
          <a:prstGeom prst="rect">
            <a:avLst/>
          </a:prstGeom>
        </p:spPr>
        <p:txBody>
          <a:bodyPr anchor="t" rtlCol="false" tIns="0" lIns="0" bIns="0" rIns="0">
            <a:spAutoFit/>
          </a:bodyPr>
          <a:lstStyle/>
          <a:p>
            <a:pPr algn="just">
              <a:lnSpc>
                <a:spcPts val="2351"/>
              </a:lnSpc>
            </a:pPr>
            <a:r>
              <a:rPr lang="en-US" sz="1399">
                <a:solidFill>
                  <a:srgbClr val="FFFFFF"/>
                </a:solidFill>
                <a:latin typeface="Arimo"/>
                <a:ea typeface="Arimo"/>
                <a:cs typeface="Arimo"/>
                <a:sym typeface="Arimo"/>
              </a:rPr>
              <a:t>The trade brewery will provide an unique location for gathering and community. Not only  the perfect place to unwind, but here you can come together with your  guests, partners, and founders in a really fun and premium setting. </a:t>
            </a:r>
          </a:p>
        </p:txBody>
      </p:sp>
      <p:sp>
        <p:nvSpPr>
          <p:cNvPr name="TextBox 16" id="16"/>
          <p:cNvSpPr txBox="true"/>
          <p:nvPr/>
        </p:nvSpPr>
        <p:spPr>
          <a:xfrm rot="0">
            <a:off x="656634" y="2097919"/>
            <a:ext cx="5527196" cy="371246"/>
          </a:xfrm>
          <a:prstGeom prst="rect">
            <a:avLst/>
          </a:prstGeom>
        </p:spPr>
        <p:txBody>
          <a:bodyPr anchor="t" rtlCol="false" tIns="0" lIns="0" bIns="0" rIns="0">
            <a:spAutoFit/>
          </a:bodyPr>
          <a:lstStyle/>
          <a:p>
            <a:pPr algn="l">
              <a:lnSpc>
                <a:spcPts val="3120"/>
              </a:lnSpc>
            </a:pPr>
            <a:r>
              <a:rPr lang="en-US" sz="2600">
                <a:solidFill>
                  <a:srgbClr val="E65DBB"/>
                </a:solidFill>
                <a:latin typeface="Arimo"/>
                <a:ea typeface="Arimo"/>
                <a:cs typeface="Arimo"/>
                <a:sym typeface="Arimo"/>
              </a:rPr>
              <a:t>Trade Brewery - The Grand Hall</a:t>
            </a:r>
          </a:p>
        </p:txBody>
      </p:sp>
      <p:sp>
        <p:nvSpPr>
          <p:cNvPr name="TextBox 17" id="17"/>
          <p:cNvSpPr txBox="true"/>
          <p:nvPr/>
        </p:nvSpPr>
        <p:spPr>
          <a:xfrm rot="0">
            <a:off x="678761" y="8595589"/>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18" id="18"/>
          <p:cNvSpPr txBox="true"/>
          <p:nvPr/>
        </p:nvSpPr>
        <p:spPr>
          <a:xfrm rot="0">
            <a:off x="678780" y="9005164"/>
            <a:ext cx="2089204" cy="657454"/>
          </a:xfrm>
          <a:prstGeom prst="rect">
            <a:avLst/>
          </a:prstGeom>
        </p:spPr>
        <p:txBody>
          <a:bodyPr anchor="t" rtlCol="false" tIns="0" lIns="0" bIns="0" rIns="0">
            <a:spAutoFit/>
          </a:bodyPr>
          <a:lstStyle/>
          <a:p>
            <a:pPr algn="l">
              <a:lnSpc>
                <a:spcPts val="3600"/>
              </a:lnSpc>
            </a:pPr>
            <a:r>
              <a:rPr lang="en-US" sz="3000">
                <a:solidFill>
                  <a:srgbClr val="E65DBB"/>
                </a:solidFill>
                <a:latin typeface="Arimo"/>
                <a:ea typeface="Arimo"/>
                <a:cs typeface="Arimo"/>
                <a:sym typeface="Arimo"/>
              </a:rPr>
              <a:t>$350,000</a:t>
            </a:r>
          </a:p>
        </p:txBody>
      </p:sp>
      <p:sp>
        <p:nvSpPr>
          <p:cNvPr name="TextBox 19" id="19"/>
          <p:cNvSpPr txBox="true"/>
          <p:nvPr/>
        </p:nvSpPr>
        <p:spPr>
          <a:xfrm rot="0">
            <a:off x="4926911" y="8595589"/>
            <a:ext cx="9653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20" id="20"/>
          <p:cNvSpPr txBox="true"/>
          <p:nvPr/>
        </p:nvSpPr>
        <p:spPr>
          <a:xfrm rot="0">
            <a:off x="4450652" y="8938489"/>
            <a:ext cx="1371600" cy="479327"/>
          </a:xfrm>
          <a:prstGeom prst="rect">
            <a:avLst/>
          </a:prstGeom>
        </p:spPr>
        <p:txBody>
          <a:bodyPr anchor="t" rtlCol="false" tIns="0" lIns="0" bIns="0" rIns="0">
            <a:spAutoFit/>
          </a:bodyPr>
          <a:lstStyle/>
          <a:p>
            <a:pPr algn="r">
              <a:lnSpc>
                <a:spcPts val="4320"/>
              </a:lnSpc>
            </a:pPr>
            <a:r>
              <a:rPr lang="en-US" sz="3000">
                <a:solidFill>
                  <a:srgbClr val="E65DBB"/>
                </a:solidFill>
                <a:latin typeface="Arimo"/>
                <a:ea typeface="Arimo"/>
                <a:cs typeface="Arimo"/>
                <a:sym typeface="Arimo"/>
              </a:rPr>
              <a:t>15 GA</a:t>
            </a:r>
          </a:p>
        </p:txBody>
      </p:sp>
      <p:grpSp>
        <p:nvGrpSpPr>
          <p:cNvPr name="Group 21" id="21"/>
          <p:cNvGrpSpPr/>
          <p:nvPr/>
        </p:nvGrpSpPr>
        <p:grpSpPr>
          <a:xfrm rot="0">
            <a:off x="5925903" y="8"/>
            <a:ext cx="12080596" cy="6305674"/>
            <a:chOff x="0" y="0"/>
            <a:chExt cx="16107461" cy="8407565"/>
          </a:xfrm>
        </p:grpSpPr>
        <p:sp>
          <p:nvSpPr>
            <p:cNvPr name="Freeform 22" id="22"/>
            <p:cNvSpPr/>
            <p:nvPr/>
          </p:nvSpPr>
          <p:spPr>
            <a:xfrm flipH="false" flipV="false" rot="0">
              <a:off x="0" y="0"/>
              <a:ext cx="16107411" cy="8407527"/>
            </a:xfrm>
            <a:custGeom>
              <a:avLst/>
              <a:gdLst/>
              <a:ahLst/>
              <a:cxnLst/>
              <a:rect r="r" b="b" t="t" l="l"/>
              <a:pathLst>
                <a:path h="8407527" w="16107411">
                  <a:moveTo>
                    <a:pt x="0" y="0"/>
                  </a:moveTo>
                  <a:lnTo>
                    <a:pt x="16107411" y="0"/>
                  </a:lnTo>
                  <a:lnTo>
                    <a:pt x="16107411" y="8407527"/>
                  </a:lnTo>
                  <a:lnTo>
                    <a:pt x="0" y="8407527"/>
                  </a:lnTo>
                  <a:lnTo>
                    <a:pt x="0" y="0"/>
                  </a:lnTo>
                  <a:close/>
                </a:path>
              </a:pathLst>
            </a:custGeom>
            <a:blipFill>
              <a:blip r:embed="rId7"/>
              <a:stretch>
                <a:fillRect l="0" t="0" r="0" b="-1"/>
              </a:stretch>
            </a:blipFill>
          </p:spPr>
        </p:sp>
      </p:grpSp>
      <p:grpSp>
        <p:nvGrpSpPr>
          <p:cNvPr name="Group 23" id="23"/>
          <p:cNvGrpSpPr/>
          <p:nvPr/>
        </p:nvGrpSpPr>
        <p:grpSpPr>
          <a:xfrm rot="0">
            <a:off x="17379201" y="9612382"/>
            <a:ext cx="331051" cy="296570"/>
            <a:chOff x="0" y="0"/>
            <a:chExt cx="441401" cy="395427"/>
          </a:xfrm>
        </p:grpSpPr>
        <p:sp>
          <p:nvSpPr>
            <p:cNvPr name="Freeform 24" id="24"/>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8"/>
              <a:stretch>
                <a:fillRect l="0" t="0" r="11" b="12"/>
              </a:stretch>
            </a:blipFill>
          </p:spPr>
        </p:sp>
      </p:grpSp>
      <p:sp>
        <p:nvSpPr>
          <p:cNvPr name="AutoShape 25" id="25"/>
          <p:cNvSpPr/>
          <p:nvPr/>
        </p:nvSpPr>
        <p:spPr>
          <a:xfrm rot="12780">
            <a:off x="657616" y="8323107"/>
            <a:ext cx="5134689" cy="0"/>
          </a:xfrm>
          <a:prstGeom prst="line">
            <a:avLst/>
          </a:prstGeom>
          <a:ln cap="rnd" w="9525">
            <a:solidFill>
              <a:srgbClr val="E65DBB"/>
            </a:solidFill>
            <a:prstDash val="solid"/>
            <a:headEnd type="none" len="sm" w="sm"/>
            <a:tailEnd type="none" len="sm" w="sm"/>
          </a:ln>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10" cy="10287000"/>
            <a:chOff x="0" y="0"/>
            <a:chExt cx="24384013"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1154" t="0" r="-1154" b="0"/>
              </a:stretch>
            </a:blipFill>
          </p:spPr>
        </p:sp>
      </p:grpSp>
      <p:grpSp>
        <p:nvGrpSpPr>
          <p:cNvPr name="Group 5" id="5"/>
          <p:cNvGrpSpPr/>
          <p:nvPr/>
        </p:nvGrpSpPr>
        <p:grpSpPr>
          <a:xfrm rot="0">
            <a:off x="595151" y="4115838"/>
            <a:ext cx="5206803" cy="292198"/>
            <a:chOff x="0" y="0"/>
            <a:chExt cx="6942404" cy="389598"/>
          </a:xfrm>
        </p:grpSpPr>
        <p:sp>
          <p:nvSpPr>
            <p:cNvPr name="Freeform 6" id="6"/>
            <p:cNvSpPr/>
            <p:nvPr/>
          </p:nvSpPr>
          <p:spPr>
            <a:xfrm flipH="false" flipV="false" rot="0">
              <a:off x="0" y="0"/>
              <a:ext cx="6942400" cy="389600"/>
            </a:xfrm>
            <a:custGeom>
              <a:avLst/>
              <a:gdLst/>
              <a:ahLst/>
              <a:cxnLst/>
              <a:rect r="r" b="b" t="t" l="l"/>
              <a:pathLst>
                <a:path h="389600" w="6942400">
                  <a:moveTo>
                    <a:pt x="0" y="0"/>
                  </a:moveTo>
                  <a:lnTo>
                    <a:pt x="6942400" y="0"/>
                  </a:lnTo>
                  <a:lnTo>
                    <a:pt x="6942400" y="389600"/>
                  </a:lnTo>
                  <a:lnTo>
                    <a:pt x="0" y="389600"/>
                  </a:lnTo>
                  <a:close/>
                </a:path>
              </a:pathLst>
            </a:custGeom>
            <a:blipFill>
              <a:blip r:embed="rId5">
                <a:alphaModFix amt="0"/>
              </a:blip>
              <a:stretch>
                <a:fillRect l="0" t="-297210" r="0" b="-297209"/>
              </a:stretch>
            </a:blipFill>
          </p:spPr>
        </p:sp>
        <p:sp>
          <p:nvSpPr>
            <p:cNvPr name="TextBox 7" id="7"/>
            <p:cNvSpPr txBox="true"/>
            <p:nvPr/>
          </p:nvSpPr>
          <p:spPr>
            <a:xfrm>
              <a:off x="0" y="-47625"/>
              <a:ext cx="6942404" cy="437223"/>
            </a:xfrm>
            <a:prstGeom prst="rect">
              <a:avLst/>
            </a:prstGeom>
          </p:spPr>
          <p:txBody>
            <a:bodyPr anchor="b" rtlCol="false" tIns="0" lIns="0" bIns="0" rIns="0"/>
            <a:lstStyle/>
            <a:p>
              <a:pPr algn="l">
                <a:lnSpc>
                  <a:spcPts val="2879"/>
                </a:lnSpc>
              </a:pPr>
              <a:r>
                <a:rPr lang="en-US" sz="2000">
                  <a:solidFill>
                    <a:srgbClr val="E65DBB"/>
                  </a:solidFill>
                  <a:latin typeface="Arimo"/>
                  <a:ea typeface="Arimo"/>
                  <a:cs typeface="Arimo"/>
                  <a:sym typeface="Arimo"/>
                </a:rPr>
                <a:t>What’s included?</a:t>
              </a:r>
            </a:p>
          </p:txBody>
        </p:sp>
      </p:grpSp>
      <p:sp>
        <p:nvSpPr>
          <p:cNvPr name="TextBox 8" id="8"/>
          <p:cNvSpPr txBox="true"/>
          <p:nvPr/>
        </p:nvSpPr>
        <p:spPr>
          <a:xfrm rot="0">
            <a:off x="252879" y="4406094"/>
            <a:ext cx="5143795" cy="2870321"/>
          </a:xfrm>
          <a:prstGeom prst="rect">
            <a:avLst/>
          </a:prstGeom>
        </p:spPr>
        <p:txBody>
          <a:bodyPr anchor="t" rtlCol="false" tIns="0" lIns="0" bIns="0" rIns="0">
            <a:spAutoFit/>
          </a:bodyPr>
          <a:lstStyle/>
          <a:p>
            <a:pPr algn="just" marL="706120" indent="-353060" lvl="1">
              <a:lnSpc>
                <a:spcPts val="2351"/>
              </a:lnSpc>
              <a:buFont typeface="Arial"/>
              <a:buChar char="•"/>
            </a:pPr>
            <a:r>
              <a:rPr lang="en-US" sz="1399">
                <a:solidFill>
                  <a:srgbClr val="FFFFFF"/>
                </a:solidFill>
                <a:latin typeface="Arimo"/>
                <a:ea typeface="Arimo"/>
                <a:cs typeface="Arimo"/>
                <a:sym typeface="Arimo"/>
              </a:rPr>
              <a:t>Branding on the tavern facades in the Grand Hall</a:t>
            </a:r>
          </a:p>
          <a:p>
            <a:pPr algn="just" marL="706120" indent="-353060" lvl="1">
              <a:lnSpc>
                <a:spcPts val="2351"/>
              </a:lnSpc>
              <a:buFont typeface="Arial"/>
              <a:buChar char="•"/>
            </a:pPr>
            <a:r>
              <a:rPr lang="en-US" sz="1399">
                <a:solidFill>
                  <a:srgbClr val="FFFFFF"/>
                </a:solidFill>
                <a:latin typeface="Arimo"/>
                <a:ea typeface="Arimo"/>
                <a:cs typeface="Arimo"/>
                <a:sym typeface="Arimo"/>
              </a:rPr>
              <a:t>Branded items on furniture surrounding and inside the taverns</a:t>
            </a:r>
          </a:p>
          <a:p>
            <a:pPr algn="just" marL="706120" indent="-353060" lvl="1">
              <a:lnSpc>
                <a:spcPts val="2183"/>
              </a:lnSpc>
              <a:buFont typeface="Arial"/>
              <a:buChar char="•"/>
            </a:pPr>
            <a:r>
              <a:rPr lang="en-US" sz="1399">
                <a:solidFill>
                  <a:srgbClr val="FFFFFF"/>
                </a:solidFill>
                <a:latin typeface="Arimo"/>
                <a:ea typeface="Arimo"/>
                <a:cs typeface="Arimo"/>
                <a:sym typeface="Arimo"/>
              </a:rPr>
              <a:t>Branded Banner in the Grand Hall</a:t>
            </a:r>
          </a:p>
          <a:p>
            <a:pPr algn="just" marL="706120" indent="-353060" lvl="1">
              <a:lnSpc>
                <a:spcPts val="2351"/>
              </a:lnSpc>
              <a:buFont typeface="Arial"/>
              <a:buChar char="•"/>
            </a:pPr>
            <a:r>
              <a:rPr lang="en-US" sz="1399">
                <a:solidFill>
                  <a:srgbClr val="FFFFFF"/>
                </a:solidFill>
                <a:latin typeface="Arimo"/>
                <a:ea typeface="Arimo"/>
                <a:cs typeface="Arimo"/>
                <a:sym typeface="Arimo"/>
              </a:rPr>
              <a:t>Mentioning in Press Release</a:t>
            </a:r>
          </a:p>
          <a:p>
            <a:pPr algn="just" marL="706120" indent="-353060" lvl="1">
              <a:lnSpc>
                <a:spcPts val="2351"/>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 social, owned marketing channels, and more.</a:t>
            </a:r>
          </a:p>
          <a:p>
            <a:pPr algn="just" marL="1412240" indent="-706120" lvl="1">
              <a:lnSpc>
                <a:spcPts val="4703"/>
              </a:lnSpc>
            </a:pPr>
          </a:p>
        </p:txBody>
      </p:sp>
      <p:sp>
        <p:nvSpPr>
          <p:cNvPr name="TextBox 9" id="9"/>
          <p:cNvSpPr txBox="true"/>
          <p:nvPr/>
        </p:nvSpPr>
        <p:spPr>
          <a:xfrm rot="0">
            <a:off x="595122" y="2116522"/>
            <a:ext cx="4887001" cy="879529"/>
          </a:xfrm>
          <a:prstGeom prst="rect">
            <a:avLst/>
          </a:prstGeom>
        </p:spPr>
        <p:txBody>
          <a:bodyPr anchor="t" rtlCol="false" tIns="0" lIns="0" bIns="0" rIns="0">
            <a:spAutoFit/>
          </a:bodyPr>
          <a:lstStyle/>
          <a:p>
            <a:pPr algn="just">
              <a:lnSpc>
                <a:spcPts val="2351"/>
              </a:lnSpc>
            </a:pPr>
            <a:r>
              <a:rPr lang="en-US" sz="1399">
                <a:solidFill>
                  <a:srgbClr val="FFFFFF"/>
                </a:solidFill>
                <a:latin typeface="Arimo"/>
                <a:ea typeface="Arimo"/>
                <a:cs typeface="Arimo"/>
                <a:sym typeface="Arimo"/>
              </a:rPr>
              <a:t>Fuel the community’s spirit and energy at the 2-day Breakpoint event! Immerse yourself in the global market ambiance as we transform Breakpoint into a vibrant hub featuring iconic flavors from around the world. Be the brand that energizes the heart of the gathering!</a:t>
            </a:r>
          </a:p>
        </p:txBody>
      </p:sp>
      <p:sp>
        <p:nvSpPr>
          <p:cNvPr name="TextBox 10" id="10"/>
          <p:cNvSpPr txBox="true"/>
          <p:nvPr/>
        </p:nvSpPr>
        <p:spPr>
          <a:xfrm rot="0">
            <a:off x="595132" y="1713500"/>
            <a:ext cx="5456396" cy="371246"/>
          </a:xfrm>
          <a:prstGeom prst="rect">
            <a:avLst/>
          </a:prstGeom>
        </p:spPr>
        <p:txBody>
          <a:bodyPr anchor="t" rtlCol="false" tIns="0" lIns="0" bIns="0" rIns="0">
            <a:spAutoFit/>
          </a:bodyPr>
          <a:lstStyle/>
          <a:p>
            <a:pPr algn="l">
              <a:lnSpc>
                <a:spcPts val="3120"/>
              </a:lnSpc>
            </a:pPr>
            <a:r>
              <a:rPr lang="en-US" sz="2600">
                <a:solidFill>
                  <a:srgbClr val="E65DBB"/>
                </a:solidFill>
                <a:latin typeface="Arimo"/>
                <a:ea typeface="Arimo"/>
                <a:cs typeface="Arimo"/>
                <a:sym typeface="Arimo"/>
              </a:rPr>
              <a:t>The Taverns - The Grand Hall</a:t>
            </a:r>
          </a:p>
        </p:txBody>
      </p:sp>
      <p:sp>
        <p:nvSpPr>
          <p:cNvPr name="TextBox 11" id="11"/>
          <p:cNvSpPr txBox="true"/>
          <p:nvPr/>
        </p:nvSpPr>
        <p:spPr>
          <a:xfrm rot="0">
            <a:off x="591750" y="8385534"/>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12" id="12"/>
          <p:cNvSpPr txBox="true"/>
          <p:nvPr/>
        </p:nvSpPr>
        <p:spPr>
          <a:xfrm rot="0">
            <a:off x="591722" y="8795090"/>
            <a:ext cx="2089204" cy="657454"/>
          </a:xfrm>
          <a:prstGeom prst="rect">
            <a:avLst/>
          </a:prstGeom>
        </p:spPr>
        <p:txBody>
          <a:bodyPr anchor="t" rtlCol="false" tIns="0" lIns="0" bIns="0" rIns="0">
            <a:spAutoFit/>
          </a:bodyPr>
          <a:lstStyle/>
          <a:p>
            <a:pPr algn="l">
              <a:lnSpc>
                <a:spcPts val="3600"/>
              </a:lnSpc>
            </a:pPr>
            <a:r>
              <a:rPr lang="en-US" sz="3000">
                <a:solidFill>
                  <a:srgbClr val="E65DBB"/>
                </a:solidFill>
                <a:latin typeface="Arimo"/>
                <a:ea typeface="Arimo"/>
                <a:cs typeface="Arimo"/>
                <a:sym typeface="Arimo"/>
              </a:rPr>
              <a:t>$250,000</a:t>
            </a:r>
          </a:p>
        </p:txBody>
      </p:sp>
      <p:sp>
        <p:nvSpPr>
          <p:cNvPr name="TextBox 13" id="13"/>
          <p:cNvSpPr txBox="true"/>
          <p:nvPr/>
        </p:nvSpPr>
        <p:spPr>
          <a:xfrm rot="0">
            <a:off x="4839900" y="8385534"/>
            <a:ext cx="9653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14" id="14"/>
          <p:cNvSpPr txBox="true"/>
          <p:nvPr/>
        </p:nvSpPr>
        <p:spPr>
          <a:xfrm rot="0">
            <a:off x="4378900" y="8728424"/>
            <a:ext cx="1356598" cy="479327"/>
          </a:xfrm>
          <a:prstGeom prst="rect">
            <a:avLst/>
          </a:prstGeom>
        </p:spPr>
        <p:txBody>
          <a:bodyPr anchor="t" rtlCol="false" tIns="0" lIns="0" bIns="0" rIns="0">
            <a:spAutoFit/>
          </a:bodyPr>
          <a:lstStyle/>
          <a:p>
            <a:pPr algn="r">
              <a:lnSpc>
                <a:spcPts val="4320"/>
              </a:lnSpc>
            </a:pPr>
            <a:r>
              <a:rPr lang="en-US" sz="3000">
                <a:solidFill>
                  <a:srgbClr val="E65DBB"/>
                </a:solidFill>
                <a:latin typeface="Arimo"/>
                <a:ea typeface="Arimo"/>
                <a:cs typeface="Arimo"/>
                <a:sym typeface="Arimo"/>
              </a:rPr>
              <a:t>15 GA</a:t>
            </a:r>
          </a:p>
        </p:txBody>
      </p:sp>
      <p:grpSp>
        <p:nvGrpSpPr>
          <p:cNvPr name="Group 15" id="15"/>
          <p:cNvGrpSpPr/>
          <p:nvPr/>
        </p:nvGrpSpPr>
        <p:grpSpPr>
          <a:xfrm rot="0">
            <a:off x="568900" y="1192854"/>
            <a:ext cx="3006604" cy="292198"/>
            <a:chOff x="0" y="0"/>
            <a:chExt cx="4008806" cy="389598"/>
          </a:xfrm>
        </p:grpSpPr>
        <p:sp>
          <p:nvSpPr>
            <p:cNvPr name="Freeform 16" id="16"/>
            <p:cNvSpPr/>
            <p:nvPr/>
          </p:nvSpPr>
          <p:spPr>
            <a:xfrm flipH="false" flipV="false" rot="0">
              <a:off x="0" y="0"/>
              <a:ext cx="4008800" cy="389600"/>
            </a:xfrm>
            <a:custGeom>
              <a:avLst/>
              <a:gdLst/>
              <a:ahLst/>
              <a:cxnLst/>
              <a:rect r="r" b="b" t="t" l="l"/>
              <a:pathLst>
                <a:path h="389600" w="4008800">
                  <a:moveTo>
                    <a:pt x="0" y="0"/>
                  </a:moveTo>
                  <a:lnTo>
                    <a:pt x="4008800" y="0"/>
                  </a:lnTo>
                  <a:lnTo>
                    <a:pt x="4008800" y="389600"/>
                  </a:lnTo>
                  <a:lnTo>
                    <a:pt x="0" y="389600"/>
                  </a:lnTo>
                  <a:close/>
                </a:path>
              </a:pathLst>
            </a:custGeom>
            <a:blipFill>
              <a:blip r:embed="rId5">
                <a:alphaModFix amt="0"/>
              </a:blip>
              <a:stretch>
                <a:fillRect l="0" t="-150492" r="0" b="-150491"/>
              </a:stretch>
            </a:blipFill>
          </p:spPr>
        </p:sp>
        <p:sp>
          <p:nvSpPr>
            <p:cNvPr name="TextBox 17" id="17"/>
            <p:cNvSpPr txBox="true"/>
            <p:nvPr/>
          </p:nvSpPr>
          <p:spPr>
            <a:xfrm>
              <a:off x="0" y="-76200"/>
              <a:ext cx="4008806" cy="465798"/>
            </a:xfrm>
            <a:prstGeom prst="rect">
              <a:avLst/>
            </a:prstGeom>
          </p:spPr>
          <p:txBody>
            <a:bodyPr anchor="ctr" rtlCol="false" tIns="0" lIns="0" bIns="0" rIns="0"/>
            <a:lstStyle/>
            <a:p>
              <a:pPr algn="l">
                <a:lnSpc>
                  <a:spcPts val="3744"/>
                </a:lnSpc>
              </a:pPr>
              <a:r>
                <a:rPr lang="en-US" sz="2600">
                  <a:solidFill>
                    <a:srgbClr val="FFFFFF"/>
                  </a:solidFill>
                  <a:latin typeface="Arimo"/>
                  <a:ea typeface="Arimo"/>
                  <a:cs typeface="Arimo"/>
                  <a:sym typeface="Arimo"/>
                </a:rPr>
                <a:t>F&amp;B</a:t>
              </a:r>
            </a:p>
          </p:txBody>
        </p:sp>
      </p:grpSp>
      <p:sp>
        <p:nvSpPr>
          <p:cNvPr name="TextBox 18" id="18"/>
          <p:cNvSpPr txBox="true"/>
          <p:nvPr/>
        </p:nvSpPr>
        <p:spPr>
          <a:xfrm rot="0">
            <a:off x="537162"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Sponsorships</a:t>
            </a:r>
          </a:p>
        </p:txBody>
      </p:sp>
      <p:grpSp>
        <p:nvGrpSpPr>
          <p:cNvPr name="Group 19" id="19"/>
          <p:cNvGrpSpPr/>
          <p:nvPr/>
        </p:nvGrpSpPr>
        <p:grpSpPr>
          <a:xfrm rot="0">
            <a:off x="6651793" y="1293000"/>
            <a:ext cx="10727398" cy="6779400"/>
            <a:chOff x="0" y="0"/>
            <a:chExt cx="14303197" cy="9039200"/>
          </a:xfrm>
        </p:grpSpPr>
        <p:sp>
          <p:nvSpPr>
            <p:cNvPr name="Freeform 20" id="20"/>
            <p:cNvSpPr/>
            <p:nvPr/>
          </p:nvSpPr>
          <p:spPr>
            <a:xfrm flipH="false" flipV="false" rot="0">
              <a:off x="0" y="0"/>
              <a:ext cx="14303248" cy="9039225"/>
            </a:xfrm>
            <a:custGeom>
              <a:avLst/>
              <a:gdLst/>
              <a:ahLst/>
              <a:cxnLst/>
              <a:rect r="r" b="b" t="t" l="l"/>
              <a:pathLst>
                <a:path h="9039225" w="14303248">
                  <a:moveTo>
                    <a:pt x="0" y="0"/>
                  </a:moveTo>
                  <a:lnTo>
                    <a:pt x="14303248" y="0"/>
                  </a:lnTo>
                  <a:lnTo>
                    <a:pt x="14303248" y="9039225"/>
                  </a:lnTo>
                  <a:lnTo>
                    <a:pt x="0" y="9039225"/>
                  </a:lnTo>
                  <a:lnTo>
                    <a:pt x="0" y="0"/>
                  </a:lnTo>
                  <a:close/>
                </a:path>
              </a:pathLst>
            </a:custGeom>
            <a:blipFill>
              <a:blip r:embed="rId6"/>
              <a:stretch>
                <a:fillRect l="-2" t="0" r="-1" b="0"/>
              </a:stretch>
            </a:blipFill>
          </p:spPr>
        </p:sp>
      </p:grpSp>
      <p:grpSp>
        <p:nvGrpSpPr>
          <p:cNvPr name="Group 21" id="21"/>
          <p:cNvGrpSpPr/>
          <p:nvPr/>
        </p:nvGrpSpPr>
        <p:grpSpPr>
          <a:xfrm rot="0">
            <a:off x="17379201" y="9612382"/>
            <a:ext cx="331051" cy="296570"/>
            <a:chOff x="0" y="0"/>
            <a:chExt cx="441401" cy="395427"/>
          </a:xfrm>
        </p:grpSpPr>
        <p:sp>
          <p:nvSpPr>
            <p:cNvPr name="Freeform 22" id="22"/>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7"/>
              <a:stretch>
                <a:fillRect l="0" t="0" r="11" b="12"/>
              </a:stretch>
            </a:blipFill>
          </p:spPr>
        </p:sp>
      </p:grpSp>
      <p:sp>
        <p:nvSpPr>
          <p:cNvPr name="AutoShape 23" id="23"/>
          <p:cNvSpPr/>
          <p:nvPr/>
        </p:nvSpPr>
        <p:spPr>
          <a:xfrm rot="12900">
            <a:off x="590159" y="8067646"/>
            <a:ext cx="5075882" cy="0"/>
          </a:xfrm>
          <a:prstGeom prst="line">
            <a:avLst/>
          </a:prstGeom>
          <a:ln cap="rnd" w="9525">
            <a:solidFill>
              <a:srgbClr val="E65DBB"/>
            </a:solidFill>
            <a:prstDash val="solid"/>
            <a:headEnd type="none" len="sm" w="sm"/>
            <a:tailEnd type="none" len="sm" w="sm"/>
          </a:ln>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141903" y="0"/>
            <a:ext cx="18288010" cy="10287000"/>
            <a:chOff x="0" y="0"/>
            <a:chExt cx="24384013"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1154" t="0" r="-1154" b="0"/>
              </a:stretch>
            </a:blipFill>
          </p:spPr>
        </p:sp>
      </p:grpSp>
      <p:grpSp>
        <p:nvGrpSpPr>
          <p:cNvPr name="Group 5" id="5"/>
          <p:cNvGrpSpPr/>
          <p:nvPr/>
        </p:nvGrpSpPr>
        <p:grpSpPr>
          <a:xfrm rot="0">
            <a:off x="602952" y="5702637"/>
            <a:ext cx="5206803" cy="292198"/>
            <a:chOff x="0" y="0"/>
            <a:chExt cx="6942404" cy="389598"/>
          </a:xfrm>
        </p:grpSpPr>
        <p:sp>
          <p:nvSpPr>
            <p:cNvPr name="Freeform 6" id="6"/>
            <p:cNvSpPr/>
            <p:nvPr/>
          </p:nvSpPr>
          <p:spPr>
            <a:xfrm flipH="false" flipV="false" rot="0">
              <a:off x="0" y="0"/>
              <a:ext cx="6942400" cy="389600"/>
            </a:xfrm>
            <a:custGeom>
              <a:avLst/>
              <a:gdLst/>
              <a:ahLst/>
              <a:cxnLst/>
              <a:rect r="r" b="b" t="t" l="l"/>
              <a:pathLst>
                <a:path h="389600" w="6942400">
                  <a:moveTo>
                    <a:pt x="0" y="0"/>
                  </a:moveTo>
                  <a:lnTo>
                    <a:pt x="6942400" y="0"/>
                  </a:lnTo>
                  <a:lnTo>
                    <a:pt x="6942400" y="389600"/>
                  </a:lnTo>
                  <a:lnTo>
                    <a:pt x="0" y="389600"/>
                  </a:lnTo>
                  <a:close/>
                </a:path>
              </a:pathLst>
            </a:custGeom>
            <a:blipFill>
              <a:blip r:embed="rId5">
                <a:alphaModFix amt="0"/>
              </a:blip>
              <a:stretch>
                <a:fillRect l="0" t="-297210" r="0" b="-297209"/>
              </a:stretch>
            </a:blipFill>
          </p:spPr>
        </p:sp>
        <p:sp>
          <p:nvSpPr>
            <p:cNvPr name="TextBox 7" id="7"/>
            <p:cNvSpPr txBox="true"/>
            <p:nvPr/>
          </p:nvSpPr>
          <p:spPr>
            <a:xfrm>
              <a:off x="0" y="-47625"/>
              <a:ext cx="6942404" cy="437223"/>
            </a:xfrm>
            <a:prstGeom prst="rect">
              <a:avLst/>
            </a:prstGeom>
          </p:spPr>
          <p:txBody>
            <a:bodyPr anchor="b" rtlCol="false" tIns="0" lIns="0" bIns="0" rIns="0"/>
            <a:lstStyle/>
            <a:p>
              <a:pPr algn="l">
                <a:lnSpc>
                  <a:spcPts val="2879"/>
                </a:lnSpc>
              </a:pPr>
              <a:r>
                <a:rPr lang="en-US" sz="2000">
                  <a:solidFill>
                    <a:srgbClr val="E65DBB"/>
                  </a:solidFill>
                  <a:latin typeface="Arimo"/>
                  <a:ea typeface="Arimo"/>
                  <a:cs typeface="Arimo"/>
                  <a:sym typeface="Arimo"/>
                </a:rPr>
                <a:t>What’s included?</a:t>
              </a:r>
            </a:p>
          </p:txBody>
        </p:sp>
      </p:grpSp>
      <p:sp>
        <p:nvSpPr>
          <p:cNvPr name="TextBox 8" id="8"/>
          <p:cNvSpPr txBox="true"/>
          <p:nvPr/>
        </p:nvSpPr>
        <p:spPr>
          <a:xfrm rot="0">
            <a:off x="244154" y="6022629"/>
            <a:ext cx="6164399" cy="1339729"/>
          </a:xfrm>
          <a:prstGeom prst="rect">
            <a:avLst/>
          </a:prstGeom>
        </p:spPr>
        <p:txBody>
          <a:bodyPr anchor="t" rtlCol="false" tIns="0" lIns="0" bIns="0" rIns="0">
            <a:spAutoFit/>
          </a:bodyPr>
          <a:lstStyle/>
          <a:p>
            <a:pPr algn="just" marL="706120" indent="-353060" lvl="1">
              <a:lnSpc>
                <a:spcPts val="2351"/>
              </a:lnSpc>
              <a:buFont typeface="Arial"/>
              <a:buChar char="•"/>
            </a:pPr>
            <a:r>
              <a:rPr lang="en-US" sz="1399">
                <a:solidFill>
                  <a:srgbClr val="FFFFFF"/>
                </a:solidFill>
                <a:latin typeface="Arimo"/>
                <a:ea typeface="Arimo"/>
                <a:cs typeface="Arimo"/>
                <a:sym typeface="Arimo"/>
              </a:rPr>
              <a:t>Your brand on (4) coffee carts placed around the venue</a:t>
            </a:r>
          </a:p>
          <a:p>
            <a:pPr algn="just" marL="706120" indent="-353060" lvl="1">
              <a:lnSpc>
                <a:spcPts val="2351"/>
              </a:lnSpc>
              <a:buFont typeface="Arial"/>
              <a:buChar char="•"/>
            </a:pPr>
            <a:r>
              <a:rPr lang="en-US" sz="1399">
                <a:solidFill>
                  <a:srgbClr val="FFFFFF"/>
                </a:solidFill>
                <a:latin typeface="Arimo"/>
                <a:ea typeface="Arimo"/>
                <a:cs typeface="Arimo"/>
                <a:sym typeface="Arimo"/>
              </a:rPr>
              <a:t>All (4) carts will be fully staffed and operated by Raposa Coffee</a:t>
            </a:r>
          </a:p>
          <a:p>
            <a:pPr algn="just" marL="706120" indent="-353060" lvl="1">
              <a:lnSpc>
                <a:spcPts val="2351"/>
              </a:lnSpc>
              <a:buFont typeface="Arial"/>
              <a:buChar char="•"/>
            </a:pPr>
            <a:r>
              <a:rPr lang="en-US" sz="1399">
                <a:solidFill>
                  <a:srgbClr val="FFFFFF"/>
                </a:solidFill>
                <a:latin typeface="Arimo"/>
                <a:ea typeface="Arimo"/>
                <a:cs typeface="Arimo"/>
                <a:sym typeface="Arimo"/>
              </a:rPr>
              <a:t>Custom Branded Coffee Cups</a:t>
            </a:r>
          </a:p>
          <a:p>
            <a:pPr algn="just" marL="706120" indent="-353060" lvl="1">
              <a:lnSpc>
                <a:spcPts val="2351"/>
              </a:lnSpc>
              <a:buFont typeface="Arial"/>
              <a:buChar char="•"/>
            </a:pPr>
            <a:r>
              <a:rPr lang="en-US" sz="1399">
                <a:solidFill>
                  <a:srgbClr val="FFFFFF"/>
                </a:solidFill>
                <a:latin typeface="Arimo"/>
                <a:ea typeface="Arimo"/>
                <a:cs typeface="Arimo"/>
                <a:sym typeface="Arimo"/>
              </a:rPr>
              <a:t>Recognition on conference website and in conference materials</a:t>
            </a:r>
          </a:p>
          <a:p>
            <a:pPr algn="just" marL="1412240" indent="-706120" lvl="1">
              <a:lnSpc>
                <a:spcPts val="4703"/>
              </a:lnSpc>
            </a:pPr>
          </a:p>
        </p:txBody>
      </p:sp>
      <p:sp>
        <p:nvSpPr>
          <p:cNvPr name="TextBox 9" id="9"/>
          <p:cNvSpPr txBox="true"/>
          <p:nvPr/>
        </p:nvSpPr>
        <p:spPr>
          <a:xfrm rot="0">
            <a:off x="602952" y="2577627"/>
            <a:ext cx="5805602" cy="2133524"/>
          </a:xfrm>
          <a:prstGeom prst="rect">
            <a:avLst/>
          </a:prstGeom>
        </p:spPr>
        <p:txBody>
          <a:bodyPr anchor="t" rtlCol="false" tIns="0" lIns="0" bIns="0" rIns="0">
            <a:spAutoFit/>
          </a:bodyPr>
          <a:lstStyle/>
          <a:p>
            <a:pPr algn="l">
              <a:lnSpc>
                <a:spcPts val="2351"/>
              </a:lnSpc>
            </a:pPr>
            <a:r>
              <a:rPr lang="en-US" sz="1399">
                <a:solidFill>
                  <a:srgbClr val="FFFFFF"/>
                </a:solidFill>
                <a:latin typeface="Arimo"/>
                <a:ea typeface="Arimo"/>
                <a:cs typeface="Arimo"/>
                <a:sym typeface="Arimo"/>
              </a:rPr>
              <a:t>The Solana Events team is fueled on coffee, and so is a big portion of the Solana Ecosystem! Be the saviour on site by providing top tier java  in collaboration with Raposa Coffee. </a:t>
            </a:r>
          </a:p>
          <a:p>
            <a:pPr algn="l">
              <a:lnSpc>
                <a:spcPts val="2351"/>
              </a:lnSpc>
            </a:pPr>
          </a:p>
          <a:p>
            <a:pPr algn="l">
              <a:lnSpc>
                <a:spcPts val="2351"/>
              </a:lnSpc>
            </a:pPr>
            <a:r>
              <a:rPr lang="en-US" sz="1399">
                <a:solidFill>
                  <a:srgbClr val="FFFFFF"/>
                </a:solidFill>
                <a:latin typeface="Arimo"/>
                <a:ea typeface="Arimo"/>
                <a:cs typeface="Arimo"/>
                <a:sym typeface="Arimo"/>
              </a:rPr>
              <a:t>This crowd favorite package includes custom branded cups at (4) coffee stations spread across the venue that will be fully staffed and operated by Raposa Coffee, keeping our community fueled and energized!</a:t>
            </a:r>
          </a:p>
        </p:txBody>
      </p:sp>
      <p:sp>
        <p:nvSpPr>
          <p:cNvPr name="TextBox 10" id="10"/>
          <p:cNvSpPr txBox="true"/>
          <p:nvPr/>
        </p:nvSpPr>
        <p:spPr>
          <a:xfrm rot="0">
            <a:off x="602952" y="1700374"/>
            <a:ext cx="4067404" cy="371246"/>
          </a:xfrm>
          <a:prstGeom prst="rect">
            <a:avLst/>
          </a:prstGeom>
        </p:spPr>
        <p:txBody>
          <a:bodyPr anchor="t" rtlCol="false" tIns="0" lIns="0" bIns="0" rIns="0">
            <a:spAutoFit/>
          </a:bodyPr>
          <a:lstStyle/>
          <a:p>
            <a:pPr algn="l">
              <a:lnSpc>
                <a:spcPts val="3120"/>
              </a:lnSpc>
            </a:pPr>
            <a:r>
              <a:rPr lang="en-US" sz="2600">
                <a:solidFill>
                  <a:srgbClr val="E65DBB"/>
                </a:solidFill>
                <a:latin typeface="Arimo"/>
                <a:ea typeface="Arimo"/>
                <a:cs typeface="Arimo"/>
                <a:sym typeface="Arimo"/>
              </a:rPr>
              <a:t>Coffee’o’clock</a:t>
            </a:r>
          </a:p>
          <a:p>
            <a:pPr algn="l">
              <a:lnSpc>
                <a:spcPts val="2304"/>
              </a:lnSpc>
            </a:pPr>
            <a:r>
              <a:rPr lang="en-US" sz="1600">
                <a:solidFill>
                  <a:srgbClr val="FFFFFF"/>
                </a:solidFill>
                <a:latin typeface="Arimo"/>
                <a:ea typeface="Arimo"/>
                <a:cs typeface="Arimo"/>
                <a:sym typeface="Arimo"/>
              </a:rPr>
              <a:t>2 Sponsors  (4 carts each) -</a:t>
            </a:r>
            <a:r>
              <a:rPr lang="en-US" b="true" sz="1600">
                <a:solidFill>
                  <a:srgbClr val="14F195"/>
                </a:solidFill>
                <a:latin typeface="Arimo Bold"/>
                <a:ea typeface="Arimo Bold"/>
                <a:cs typeface="Arimo Bold"/>
                <a:sym typeface="Arimo Bold"/>
              </a:rPr>
              <a:t> 1 LEFT</a:t>
            </a:r>
          </a:p>
          <a:p>
            <a:pPr algn="l">
              <a:lnSpc>
                <a:spcPts val="3359"/>
              </a:lnSpc>
            </a:pPr>
          </a:p>
        </p:txBody>
      </p:sp>
      <p:sp>
        <p:nvSpPr>
          <p:cNvPr name="TextBox 11" id="11"/>
          <p:cNvSpPr txBox="true"/>
          <p:nvPr/>
        </p:nvSpPr>
        <p:spPr>
          <a:xfrm rot="0">
            <a:off x="590655" y="8487432"/>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12" id="12"/>
          <p:cNvSpPr txBox="true"/>
          <p:nvPr/>
        </p:nvSpPr>
        <p:spPr>
          <a:xfrm rot="0">
            <a:off x="590645" y="8896998"/>
            <a:ext cx="2089204" cy="771449"/>
          </a:xfrm>
          <a:prstGeom prst="rect">
            <a:avLst/>
          </a:prstGeom>
        </p:spPr>
        <p:txBody>
          <a:bodyPr anchor="t" rtlCol="false" tIns="0" lIns="0" bIns="0" rIns="0">
            <a:spAutoFit/>
          </a:bodyPr>
          <a:lstStyle/>
          <a:p>
            <a:pPr algn="l">
              <a:lnSpc>
                <a:spcPts val="3600"/>
              </a:lnSpc>
            </a:pPr>
            <a:r>
              <a:rPr lang="en-US" sz="3000">
                <a:solidFill>
                  <a:srgbClr val="E65DBB"/>
                </a:solidFill>
                <a:latin typeface="Arimo"/>
                <a:ea typeface="Arimo"/>
                <a:cs typeface="Arimo"/>
                <a:sym typeface="Arimo"/>
              </a:rPr>
              <a:t>$100,000</a:t>
            </a:r>
          </a:p>
        </p:txBody>
      </p:sp>
      <p:sp>
        <p:nvSpPr>
          <p:cNvPr name="TextBox 13" id="13"/>
          <p:cNvSpPr txBox="true"/>
          <p:nvPr/>
        </p:nvSpPr>
        <p:spPr>
          <a:xfrm rot="0">
            <a:off x="5423678" y="8487432"/>
            <a:ext cx="9653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14" id="14"/>
          <p:cNvSpPr txBox="true"/>
          <p:nvPr/>
        </p:nvSpPr>
        <p:spPr>
          <a:xfrm rot="0">
            <a:off x="4901727" y="8830332"/>
            <a:ext cx="1417196" cy="479327"/>
          </a:xfrm>
          <a:prstGeom prst="rect">
            <a:avLst/>
          </a:prstGeom>
        </p:spPr>
        <p:txBody>
          <a:bodyPr anchor="t" rtlCol="false" tIns="0" lIns="0" bIns="0" rIns="0">
            <a:spAutoFit/>
          </a:bodyPr>
          <a:lstStyle/>
          <a:p>
            <a:pPr algn="r">
              <a:lnSpc>
                <a:spcPts val="4320"/>
              </a:lnSpc>
            </a:pPr>
            <a:r>
              <a:rPr lang="en-US" sz="3000">
                <a:solidFill>
                  <a:srgbClr val="E65DBB"/>
                </a:solidFill>
                <a:latin typeface="Arimo"/>
                <a:ea typeface="Arimo"/>
                <a:cs typeface="Arimo"/>
                <a:sym typeface="Arimo"/>
              </a:rPr>
              <a:t>10 GA</a:t>
            </a:r>
          </a:p>
        </p:txBody>
      </p:sp>
      <p:grpSp>
        <p:nvGrpSpPr>
          <p:cNvPr name="Group 15" id="15"/>
          <p:cNvGrpSpPr/>
          <p:nvPr/>
        </p:nvGrpSpPr>
        <p:grpSpPr>
          <a:xfrm rot="0">
            <a:off x="581435" y="1192854"/>
            <a:ext cx="3006604" cy="292198"/>
            <a:chOff x="0" y="0"/>
            <a:chExt cx="4008806" cy="389598"/>
          </a:xfrm>
        </p:grpSpPr>
        <p:sp>
          <p:nvSpPr>
            <p:cNvPr name="Freeform 16" id="16"/>
            <p:cNvSpPr/>
            <p:nvPr/>
          </p:nvSpPr>
          <p:spPr>
            <a:xfrm flipH="false" flipV="false" rot="0">
              <a:off x="0" y="0"/>
              <a:ext cx="4008800" cy="389600"/>
            </a:xfrm>
            <a:custGeom>
              <a:avLst/>
              <a:gdLst/>
              <a:ahLst/>
              <a:cxnLst/>
              <a:rect r="r" b="b" t="t" l="l"/>
              <a:pathLst>
                <a:path h="389600" w="4008800">
                  <a:moveTo>
                    <a:pt x="0" y="0"/>
                  </a:moveTo>
                  <a:lnTo>
                    <a:pt x="4008800" y="0"/>
                  </a:lnTo>
                  <a:lnTo>
                    <a:pt x="4008800" y="389600"/>
                  </a:lnTo>
                  <a:lnTo>
                    <a:pt x="0" y="389600"/>
                  </a:lnTo>
                  <a:close/>
                </a:path>
              </a:pathLst>
            </a:custGeom>
            <a:blipFill>
              <a:blip r:embed="rId5">
                <a:alphaModFix amt="0"/>
              </a:blip>
              <a:stretch>
                <a:fillRect l="0" t="-150492" r="0" b="-150491"/>
              </a:stretch>
            </a:blipFill>
          </p:spPr>
        </p:sp>
        <p:sp>
          <p:nvSpPr>
            <p:cNvPr name="TextBox 17" id="17"/>
            <p:cNvSpPr txBox="true"/>
            <p:nvPr/>
          </p:nvSpPr>
          <p:spPr>
            <a:xfrm>
              <a:off x="0" y="-76200"/>
              <a:ext cx="4008806" cy="465798"/>
            </a:xfrm>
            <a:prstGeom prst="rect">
              <a:avLst/>
            </a:prstGeom>
          </p:spPr>
          <p:txBody>
            <a:bodyPr anchor="ctr" rtlCol="false" tIns="0" lIns="0" bIns="0" rIns="0"/>
            <a:lstStyle/>
            <a:p>
              <a:pPr algn="l">
                <a:lnSpc>
                  <a:spcPts val="3744"/>
                </a:lnSpc>
              </a:pPr>
              <a:r>
                <a:rPr lang="en-US" sz="2600">
                  <a:solidFill>
                    <a:srgbClr val="FFFFFF"/>
                  </a:solidFill>
                  <a:latin typeface="Arimo"/>
                  <a:ea typeface="Arimo"/>
                  <a:cs typeface="Arimo"/>
                  <a:sym typeface="Arimo"/>
                </a:rPr>
                <a:t>F&amp;B</a:t>
              </a:r>
            </a:p>
          </p:txBody>
        </p:sp>
      </p:grpSp>
      <p:sp>
        <p:nvSpPr>
          <p:cNvPr name="TextBox 18" id="18"/>
          <p:cNvSpPr txBox="true"/>
          <p:nvPr/>
        </p:nvSpPr>
        <p:spPr>
          <a:xfrm rot="0">
            <a:off x="549697"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Sponsorships</a:t>
            </a:r>
          </a:p>
        </p:txBody>
      </p:sp>
      <p:grpSp>
        <p:nvGrpSpPr>
          <p:cNvPr name="Group 19" id="19"/>
          <p:cNvGrpSpPr/>
          <p:nvPr/>
        </p:nvGrpSpPr>
        <p:grpSpPr>
          <a:xfrm rot="0">
            <a:off x="9153449" y="1069324"/>
            <a:ext cx="6789601" cy="8731796"/>
            <a:chOff x="0" y="0"/>
            <a:chExt cx="9052801" cy="11642395"/>
          </a:xfrm>
        </p:grpSpPr>
        <p:sp>
          <p:nvSpPr>
            <p:cNvPr name="Freeform 20" id="20"/>
            <p:cNvSpPr/>
            <p:nvPr/>
          </p:nvSpPr>
          <p:spPr>
            <a:xfrm flipH="false" flipV="false" rot="0">
              <a:off x="0" y="0"/>
              <a:ext cx="9052814" cy="11642344"/>
            </a:xfrm>
            <a:custGeom>
              <a:avLst/>
              <a:gdLst/>
              <a:ahLst/>
              <a:cxnLst/>
              <a:rect r="r" b="b" t="t" l="l"/>
              <a:pathLst>
                <a:path h="11642344" w="9052814">
                  <a:moveTo>
                    <a:pt x="0" y="0"/>
                  </a:moveTo>
                  <a:lnTo>
                    <a:pt x="9052814" y="0"/>
                  </a:lnTo>
                  <a:lnTo>
                    <a:pt x="9052814" y="11642344"/>
                  </a:lnTo>
                  <a:lnTo>
                    <a:pt x="0" y="11642344"/>
                  </a:lnTo>
                  <a:lnTo>
                    <a:pt x="0" y="0"/>
                  </a:lnTo>
                  <a:close/>
                </a:path>
              </a:pathLst>
            </a:custGeom>
            <a:blipFill>
              <a:blip r:embed="rId6"/>
              <a:stretch>
                <a:fillRect l="-1" t="0" r="-1" b="0"/>
              </a:stretch>
            </a:blipFill>
          </p:spPr>
        </p:sp>
      </p:grpSp>
      <p:sp>
        <p:nvSpPr>
          <p:cNvPr name="TextBox 21" id="21"/>
          <p:cNvSpPr txBox="true"/>
          <p:nvPr/>
        </p:nvSpPr>
        <p:spPr>
          <a:xfrm rot="0">
            <a:off x="9153449" y="407660"/>
            <a:ext cx="5428802" cy="1000354"/>
          </a:xfrm>
          <a:prstGeom prst="rect">
            <a:avLst/>
          </a:prstGeom>
        </p:spPr>
        <p:txBody>
          <a:bodyPr anchor="t" rtlCol="false" tIns="0" lIns="0" bIns="0" rIns="0">
            <a:spAutoFit/>
          </a:bodyPr>
          <a:lstStyle/>
          <a:p>
            <a:pPr algn="l">
              <a:lnSpc>
                <a:spcPts val="2015"/>
              </a:lnSpc>
            </a:pPr>
            <a:r>
              <a:rPr lang="en-US" sz="1399">
                <a:solidFill>
                  <a:srgbClr val="FFFFFF"/>
                </a:solidFill>
                <a:latin typeface="Arimo"/>
                <a:ea typeface="Arimo"/>
                <a:cs typeface="Arimo"/>
                <a:sym typeface="Arimo"/>
              </a:rPr>
              <a:t>Custom sponsor Breakpoint ‘25</a:t>
            </a:r>
          </a:p>
          <a:p>
            <a:pPr algn="l">
              <a:lnSpc>
                <a:spcPts val="2015"/>
              </a:lnSpc>
            </a:pPr>
            <a:r>
              <a:rPr lang="en-US" sz="1399">
                <a:solidFill>
                  <a:srgbClr val="FFFFFF"/>
                </a:solidFill>
                <a:latin typeface="Arimo"/>
                <a:ea typeface="Arimo"/>
                <a:cs typeface="Arimo"/>
                <a:sym typeface="Arimo"/>
              </a:rPr>
              <a:t>Abu Dhabi</a:t>
            </a:r>
          </a:p>
        </p:txBody>
      </p:sp>
      <p:sp>
        <p:nvSpPr>
          <p:cNvPr name="AutoShape 22" id="22"/>
          <p:cNvSpPr/>
          <p:nvPr/>
        </p:nvSpPr>
        <p:spPr>
          <a:xfrm rot="11160">
            <a:off x="590159" y="8220046"/>
            <a:ext cx="5856484" cy="0"/>
          </a:xfrm>
          <a:prstGeom prst="line">
            <a:avLst/>
          </a:prstGeom>
          <a:ln cap="rnd" w="9525">
            <a:solidFill>
              <a:srgbClr val="E65DBB"/>
            </a:solidFill>
            <a:prstDash val="solid"/>
            <a:headEnd type="none" len="sm" w="sm"/>
            <a:tailEnd type="none" len="sm" w="sm"/>
          </a:ln>
        </p:spPr>
      </p:sp>
      <p:grpSp>
        <p:nvGrpSpPr>
          <p:cNvPr name="Group 23" id="23"/>
          <p:cNvGrpSpPr/>
          <p:nvPr/>
        </p:nvGrpSpPr>
        <p:grpSpPr>
          <a:xfrm rot="0">
            <a:off x="17379201" y="9612382"/>
            <a:ext cx="331051" cy="296570"/>
            <a:chOff x="0" y="0"/>
            <a:chExt cx="441401" cy="395427"/>
          </a:xfrm>
        </p:grpSpPr>
        <p:sp>
          <p:nvSpPr>
            <p:cNvPr name="Freeform 24" id="24"/>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7"/>
              <a:stretch>
                <a:fillRect l="0" t="0" r="11" b="12"/>
              </a:stretch>
            </a:blip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10" cy="10287000"/>
            <a:chOff x="0" y="0"/>
            <a:chExt cx="24384013"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1154" t="0" r="-1154" b="0"/>
              </a:stretch>
            </a:blipFill>
          </p:spPr>
        </p:sp>
      </p:grpSp>
      <p:sp>
        <p:nvSpPr>
          <p:cNvPr name="TextBox 5" id="5"/>
          <p:cNvSpPr txBox="true"/>
          <p:nvPr/>
        </p:nvSpPr>
        <p:spPr>
          <a:xfrm rot="0">
            <a:off x="588435" y="9050312"/>
            <a:ext cx="2089204" cy="657454"/>
          </a:xfrm>
          <a:prstGeom prst="rect">
            <a:avLst/>
          </a:prstGeom>
        </p:spPr>
        <p:txBody>
          <a:bodyPr anchor="t" rtlCol="false" tIns="0" lIns="0" bIns="0" rIns="0">
            <a:spAutoFit/>
          </a:bodyPr>
          <a:lstStyle/>
          <a:p>
            <a:pPr algn="l">
              <a:lnSpc>
                <a:spcPts val="3600"/>
              </a:lnSpc>
            </a:pPr>
            <a:r>
              <a:rPr lang="en-US" sz="3000">
                <a:solidFill>
                  <a:srgbClr val="E65DBB"/>
                </a:solidFill>
                <a:latin typeface="Arimo"/>
                <a:ea typeface="Arimo"/>
                <a:cs typeface="Arimo"/>
                <a:sym typeface="Arimo"/>
              </a:rPr>
              <a:t>$500,000</a:t>
            </a:r>
          </a:p>
        </p:txBody>
      </p:sp>
      <p:grpSp>
        <p:nvGrpSpPr>
          <p:cNvPr name="Group 6" id="6"/>
          <p:cNvGrpSpPr/>
          <p:nvPr/>
        </p:nvGrpSpPr>
        <p:grpSpPr>
          <a:xfrm rot="0">
            <a:off x="621782" y="4012511"/>
            <a:ext cx="5206803" cy="292198"/>
            <a:chOff x="0" y="0"/>
            <a:chExt cx="6942404" cy="389598"/>
          </a:xfrm>
        </p:grpSpPr>
        <p:sp>
          <p:nvSpPr>
            <p:cNvPr name="Freeform 7" id="7"/>
            <p:cNvSpPr/>
            <p:nvPr/>
          </p:nvSpPr>
          <p:spPr>
            <a:xfrm flipH="false" flipV="false" rot="0">
              <a:off x="0" y="0"/>
              <a:ext cx="6942400" cy="389600"/>
            </a:xfrm>
            <a:custGeom>
              <a:avLst/>
              <a:gdLst/>
              <a:ahLst/>
              <a:cxnLst/>
              <a:rect r="r" b="b" t="t" l="l"/>
              <a:pathLst>
                <a:path h="389600" w="6942400">
                  <a:moveTo>
                    <a:pt x="0" y="0"/>
                  </a:moveTo>
                  <a:lnTo>
                    <a:pt x="6942400" y="0"/>
                  </a:lnTo>
                  <a:lnTo>
                    <a:pt x="6942400" y="389600"/>
                  </a:lnTo>
                  <a:lnTo>
                    <a:pt x="0" y="389600"/>
                  </a:lnTo>
                  <a:close/>
                </a:path>
              </a:pathLst>
            </a:custGeom>
            <a:blipFill>
              <a:blip r:embed="rId5">
                <a:alphaModFix amt="0"/>
              </a:blip>
              <a:stretch>
                <a:fillRect l="0" t="-297210" r="0" b="-297209"/>
              </a:stretch>
            </a:blipFill>
          </p:spPr>
        </p:sp>
        <p:sp>
          <p:nvSpPr>
            <p:cNvPr name="TextBox 8" id="8"/>
            <p:cNvSpPr txBox="true"/>
            <p:nvPr/>
          </p:nvSpPr>
          <p:spPr>
            <a:xfrm>
              <a:off x="0" y="-47625"/>
              <a:ext cx="6942404" cy="437223"/>
            </a:xfrm>
            <a:prstGeom prst="rect">
              <a:avLst/>
            </a:prstGeom>
          </p:spPr>
          <p:txBody>
            <a:bodyPr anchor="b" rtlCol="false" tIns="0" lIns="0" bIns="0" rIns="0"/>
            <a:lstStyle/>
            <a:p>
              <a:pPr algn="l">
                <a:lnSpc>
                  <a:spcPts val="2879"/>
                </a:lnSpc>
              </a:pPr>
              <a:r>
                <a:rPr lang="en-US" sz="2000">
                  <a:solidFill>
                    <a:srgbClr val="E65DBB"/>
                  </a:solidFill>
                  <a:latin typeface="Arimo"/>
                  <a:ea typeface="Arimo"/>
                  <a:cs typeface="Arimo"/>
                  <a:sym typeface="Arimo"/>
                </a:rPr>
                <a:t>What’s included?</a:t>
              </a:r>
            </a:p>
          </p:txBody>
        </p:sp>
      </p:grpSp>
      <p:sp>
        <p:nvSpPr>
          <p:cNvPr name="TextBox 9" id="9"/>
          <p:cNvSpPr txBox="true"/>
          <p:nvPr/>
        </p:nvSpPr>
        <p:spPr>
          <a:xfrm rot="0">
            <a:off x="283654" y="4306329"/>
            <a:ext cx="5206803" cy="4154929"/>
          </a:xfrm>
          <a:prstGeom prst="rect">
            <a:avLst/>
          </a:prstGeom>
        </p:spPr>
        <p:txBody>
          <a:bodyPr anchor="t" rtlCol="false" tIns="0" lIns="0" bIns="0" rIns="0">
            <a:spAutoFit/>
          </a:bodyPr>
          <a:lstStyle/>
          <a:p>
            <a:pPr algn="just" marL="706120" indent="-353060" lvl="1">
              <a:lnSpc>
                <a:spcPts val="2351"/>
              </a:lnSpc>
              <a:buFont typeface="Arial"/>
              <a:buChar char="•"/>
            </a:pPr>
            <a:r>
              <a:rPr lang="en-US" sz="1399">
                <a:solidFill>
                  <a:srgbClr val="FFFFFF"/>
                </a:solidFill>
                <a:latin typeface="Arimo"/>
                <a:ea typeface="Arimo"/>
                <a:cs typeface="Arimo"/>
                <a:sym typeface="Arimo"/>
              </a:rPr>
              <a:t>Branding on all Food Stations  inside the Borough Market. </a:t>
            </a:r>
          </a:p>
          <a:p>
            <a:pPr algn="just" marL="706120" indent="-353060" lvl="1">
              <a:lnSpc>
                <a:spcPts val="2351"/>
              </a:lnSpc>
              <a:buFont typeface="Arial"/>
              <a:buChar char="•"/>
            </a:pPr>
            <a:r>
              <a:rPr lang="en-US" sz="1399">
                <a:solidFill>
                  <a:srgbClr val="FFFFFF"/>
                </a:solidFill>
                <a:latin typeface="Arimo"/>
                <a:ea typeface="Arimo"/>
                <a:cs typeface="Arimo"/>
                <a:sym typeface="Arimo"/>
              </a:rPr>
              <a:t>Custom colours and branding of parasols</a:t>
            </a:r>
          </a:p>
          <a:p>
            <a:pPr algn="just" marL="706120" indent="-353060" lvl="1">
              <a:lnSpc>
                <a:spcPts val="2351"/>
              </a:lnSpc>
              <a:buFont typeface="Arial"/>
              <a:buChar char="•"/>
            </a:pPr>
            <a:r>
              <a:rPr lang="en-US" sz="1399">
                <a:solidFill>
                  <a:srgbClr val="FFFFFF"/>
                </a:solidFill>
                <a:latin typeface="Arimo"/>
                <a:ea typeface="Arimo"/>
                <a:cs typeface="Arimo"/>
                <a:sym typeface="Arimo"/>
              </a:rPr>
              <a:t>Street art in brand</a:t>
            </a:r>
          </a:p>
          <a:p>
            <a:pPr algn="just" marL="706120" indent="-353060" lvl="1">
              <a:lnSpc>
                <a:spcPts val="2351"/>
              </a:lnSpc>
              <a:buFont typeface="Arial"/>
              <a:buChar char="•"/>
            </a:pPr>
            <a:r>
              <a:rPr lang="en-US" sz="1399">
                <a:solidFill>
                  <a:srgbClr val="FFFFFF"/>
                </a:solidFill>
                <a:latin typeface="Arimo"/>
                <a:ea typeface="Arimo"/>
                <a:cs typeface="Arimo"/>
                <a:sym typeface="Arimo"/>
              </a:rPr>
              <a:t>Additional signage and branding</a:t>
            </a:r>
          </a:p>
          <a:p>
            <a:pPr algn="just" marL="706120" indent="-353060" lvl="1">
              <a:lnSpc>
                <a:spcPts val="2351"/>
              </a:lnSpc>
              <a:buFont typeface="Arial"/>
              <a:buChar char="•"/>
            </a:pPr>
            <a:r>
              <a:rPr lang="en-US" sz="1399">
                <a:solidFill>
                  <a:srgbClr val="FFFFFF"/>
                </a:solidFill>
                <a:latin typeface="Arimo"/>
                <a:ea typeface="Arimo"/>
                <a:cs typeface="Arimo"/>
                <a:sym typeface="Arimo"/>
              </a:rPr>
              <a:t>Branding on all pop-up snack stations fueled by your brand, throughout the space</a:t>
            </a:r>
          </a:p>
          <a:p>
            <a:pPr algn="just" marL="706120" indent="-353060" lvl="1">
              <a:lnSpc>
                <a:spcPts val="2351"/>
              </a:lnSpc>
              <a:buFont typeface="Arial"/>
              <a:buChar char="•"/>
            </a:pPr>
            <a:r>
              <a:rPr lang="en-US" sz="1399">
                <a:solidFill>
                  <a:srgbClr val="FFFFFF"/>
                </a:solidFill>
                <a:latin typeface="Arimo"/>
                <a:ea typeface="Arimo"/>
                <a:cs typeface="Arimo"/>
                <a:sym typeface="Arimo"/>
              </a:rPr>
              <a:t>Branded banner in the Grand Hall</a:t>
            </a:r>
          </a:p>
          <a:p>
            <a:pPr algn="just" marL="706120" indent="-353060" lvl="1">
              <a:lnSpc>
                <a:spcPts val="2351"/>
              </a:lnSpc>
              <a:buFont typeface="Arial"/>
              <a:buChar char="•"/>
            </a:pPr>
            <a:r>
              <a:rPr lang="en-US" sz="1399">
                <a:solidFill>
                  <a:srgbClr val="FFFFFF"/>
                </a:solidFill>
                <a:latin typeface="Arimo"/>
                <a:ea typeface="Arimo"/>
                <a:cs typeface="Arimo"/>
                <a:sym typeface="Arimo"/>
              </a:rPr>
              <a:t>Mentioning in Press Release</a:t>
            </a:r>
          </a:p>
          <a:p>
            <a:pPr algn="just" marL="706120" indent="-353060" lvl="1">
              <a:lnSpc>
                <a:spcPts val="2351"/>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 social, owned marketing channels, and more.</a:t>
            </a:r>
          </a:p>
          <a:p>
            <a:pPr algn="just" marL="1412240" indent="-706120" lvl="1">
              <a:lnSpc>
                <a:spcPts val="4703"/>
              </a:lnSpc>
            </a:pPr>
          </a:p>
          <a:p>
            <a:pPr algn="just" marL="1412240" indent="-706120" lvl="1">
              <a:lnSpc>
                <a:spcPts val="4703"/>
              </a:lnSpc>
            </a:pPr>
          </a:p>
          <a:p>
            <a:pPr algn="just" marL="1412240" indent="-706120" lvl="1">
              <a:lnSpc>
                <a:spcPts val="4703"/>
              </a:lnSpc>
            </a:pPr>
          </a:p>
          <a:p>
            <a:pPr algn="just" marL="1412240" indent="-706120" lvl="1">
              <a:lnSpc>
                <a:spcPts val="4703"/>
              </a:lnSpc>
            </a:pPr>
          </a:p>
        </p:txBody>
      </p:sp>
      <p:sp>
        <p:nvSpPr>
          <p:cNvPr name="TextBox 10" id="10"/>
          <p:cNvSpPr txBox="true"/>
          <p:nvPr/>
        </p:nvSpPr>
        <p:spPr>
          <a:xfrm rot="0">
            <a:off x="621782" y="2186873"/>
            <a:ext cx="4837805" cy="1510122"/>
          </a:xfrm>
          <a:prstGeom prst="rect">
            <a:avLst/>
          </a:prstGeom>
        </p:spPr>
        <p:txBody>
          <a:bodyPr anchor="t" rtlCol="false" tIns="0" lIns="0" bIns="0" rIns="0">
            <a:spAutoFit/>
          </a:bodyPr>
          <a:lstStyle/>
          <a:p>
            <a:pPr algn="just">
              <a:lnSpc>
                <a:spcPts val="2351"/>
              </a:lnSpc>
            </a:pPr>
            <a:r>
              <a:rPr lang="en-US" sz="1399">
                <a:solidFill>
                  <a:srgbClr val="FFFFFF"/>
                </a:solidFill>
                <a:latin typeface="Arimo"/>
                <a:ea typeface="Arimo"/>
                <a:cs typeface="Arimo"/>
                <a:sym typeface="Arimo"/>
              </a:rPr>
              <a:t>Borough markets are vibrant, create communities through the shared food and relaxed vibes. </a:t>
            </a:r>
          </a:p>
          <a:p>
            <a:pPr algn="just">
              <a:lnSpc>
                <a:spcPts val="2351"/>
              </a:lnSpc>
            </a:pPr>
          </a:p>
          <a:p>
            <a:pPr algn="just">
              <a:lnSpc>
                <a:spcPts val="2351"/>
              </a:lnSpc>
            </a:pPr>
            <a:r>
              <a:rPr lang="en-US" sz="1399">
                <a:solidFill>
                  <a:srgbClr val="FFFFFF"/>
                </a:solidFill>
                <a:latin typeface="Arimo"/>
                <a:ea typeface="Arimo"/>
                <a:cs typeface="Arimo"/>
                <a:sym typeface="Arimo"/>
              </a:rPr>
              <a:t>In the West Hall Level 1 a Solana borough market will be created. With festoon lighting and colorful </a:t>
            </a:r>
          </a:p>
        </p:txBody>
      </p:sp>
      <p:sp>
        <p:nvSpPr>
          <p:cNvPr name="TextBox 11" id="11"/>
          <p:cNvSpPr txBox="true"/>
          <p:nvPr/>
        </p:nvSpPr>
        <p:spPr>
          <a:xfrm rot="0">
            <a:off x="621773" y="1733550"/>
            <a:ext cx="5534396" cy="371246"/>
          </a:xfrm>
          <a:prstGeom prst="rect">
            <a:avLst/>
          </a:prstGeom>
        </p:spPr>
        <p:txBody>
          <a:bodyPr anchor="t" rtlCol="false" tIns="0" lIns="0" bIns="0" rIns="0">
            <a:spAutoFit/>
          </a:bodyPr>
          <a:lstStyle/>
          <a:p>
            <a:pPr algn="l">
              <a:lnSpc>
                <a:spcPts val="3120"/>
              </a:lnSpc>
            </a:pPr>
            <a:r>
              <a:rPr lang="en-US" sz="2600">
                <a:solidFill>
                  <a:srgbClr val="E65DBB"/>
                </a:solidFill>
                <a:latin typeface="Arimo"/>
                <a:ea typeface="Arimo"/>
                <a:cs typeface="Arimo"/>
                <a:sym typeface="Arimo"/>
              </a:rPr>
              <a:t>Borough Market - West Hall Level 1</a:t>
            </a:r>
          </a:p>
        </p:txBody>
      </p:sp>
      <p:sp>
        <p:nvSpPr>
          <p:cNvPr name="TextBox 12" id="12"/>
          <p:cNvSpPr txBox="true"/>
          <p:nvPr/>
        </p:nvSpPr>
        <p:spPr>
          <a:xfrm rot="0">
            <a:off x="552040" y="8640709"/>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13" id="13"/>
          <p:cNvSpPr txBox="true"/>
          <p:nvPr/>
        </p:nvSpPr>
        <p:spPr>
          <a:xfrm rot="0">
            <a:off x="4800190" y="8640709"/>
            <a:ext cx="9653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14" id="14"/>
          <p:cNvSpPr txBox="true"/>
          <p:nvPr/>
        </p:nvSpPr>
        <p:spPr>
          <a:xfrm rot="0">
            <a:off x="4339180" y="8983609"/>
            <a:ext cx="1356598" cy="479327"/>
          </a:xfrm>
          <a:prstGeom prst="rect">
            <a:avLst/>
          </a:prstGeom>
        </p:spPr>
        <p:txBody>
          <a:bodyPr anchor="t" rtlCol="false" tIns="0" lIns="0" bIns="0" rIns="0">
            <a:spAutoFit/>
          </a:bodyPr>
          <a:lstStyle/>
          <a:p>
            <a:pPr algn="r">
              <a:lnSpc>
                <a:spcPts val="4320"/>
              </a:lnSpc>
            </a:pPr>
            <a:r>
              <a:rPr lang="en-US" sz="3000">
                <a:solidFill>
                  <a:srgbClr val="E65DBB"/>
                </a:solidFill>
                <a:latin typeface="Arimo"/>
                <a:ea typeface="Arimo"/>
                <a:cs typeface="Arimo"/>
                <a:sym typeface="Arimo"/>
              </a:rPr>
              <a:t>15 GA</a:t>
            </a:r>
          </a:p>
        </p:txBody>
      </p:sp>
      <p:grpSp>
        <p:nvGrpSpPr>
          <p:cNvPr name="Group 15" id="15"/>
          <p:cNvGrpSpPr/>
          <p:nvPr/>
        </p:nvGrpSpPr>
        <p:grpSpPr>
          <a:xfrm rot="0">
            <a:off x="6520253" y="3106750"/>
            <a:ext cx="11189999" cy="5354403"/>
            <a:chOff x="0" y="0"/>
            <a:chExt cx="14919998" cy="7139203"/>
          </a:xfrm>
        </p:grpSpPr>
        <p:sp>
          <p:nvSpPr>
            <p:cNvPr name="Freeform 16" id="16"/>
            <p:cNvSpPr/>
            <p:nvPr/>
          </p:nvSpPr>
          <p:spPr>
            <a:xfrm flipH="false" flipV="false" rot="0">
              <a:off x="0" y="0"/>
              <a:ext cx="14919961" cy="7139178"/>
            </a:xfrm>
            <a:custGeom>
              <a:avLst/>
              <a:gdLst/>
              <a:ahLst/>
              <a:cxnLst/>
              <a:rect r="r" b="b" t="t" l="l"/>
              <a:pathLst>
                <a:path h="7139178" w="14919961">
                  <a:moveTo>
                    <a:pt x="0" y="0"/>
                  </a:moveTo>
                  <a:lnTo>
                    <a:pt x="14919961" y="0"/>
                  </a:lnTo>
                  <a:lnTo>
                    <a:pt x="14919961" y="7139178"/>
                  </a:lnTo>
                  <a:lnTo>
                    <a:pt x="0" y="7139178"/>
                  </a:lnTo>
                  <a:lnTo>
                    <a:pt x="0" y="0"/>
                  </a:lnTo>
                  <a:close/>
                </a:path>
              </a:pathLst>
            </a:custGeom>
            <a:blipFill>
              <a:blip r:embed="rId6"/>
              <a:stretch>
                <a:fillRect l="0" t="-1" r="0" b="-2"/>
              </a:stretch>
            </a:blipFill>
          </p:spPr>
        </p:sp>
      </p:grpSp>
      <p:grpSp>
        <p:nvGrpSpPr>
          <p:cNvPr name="Group 17" id="17"/>
          <p:cNvGrpSpPr/>
          <p:nvPr/>
        </p:nvGrpSpPr>
        <p:grpSpPr>
          <a:xfrm rot="0">
            <a:off x="6603635" y="2097148"/>
            <a:ext cx="2325595" cy="2134200"/>
            <a:chOff x="0" y="0"/>
            <a:chExt cx="3100794" cy="2845600"/>
          </a:xfrm>
        </p:grpSpPr>
        <p:sp>
          <p:nvSpPr>
            <p:cNvPr name="Freeform 18" id="18"/>
            <p:cNvSpPr/>
            <p:nvPr/>
          </p:nvSpPr>
          <p:spPr>
            <a:xfrm flipH="false" flipV="false" rot="0">
              <a:off x="0" y="0"/>
              <a:ext cx="3100832" cy="2845562"/>
            </a:xfrm>
            <a:custGeom>
              <a:avLst/>
              <a:gdLst/>
              <a:ahLst/>
              <a:cxnLst/>
              <a:rect r="r" b="b" t="t" l="l"/>
              <a:pathLst>
                <a:path h="2845562" w="3100832">
                  <a:moveTo>
                    <a:pt x="0" y="0"/>
                  </a:moveTo>
                  <a:lnTo>
                    <a:pt x="3100832" y="0"/>
                  </a:lnTo>
                  <a:lnTo>
                    <a:pt x="3100832" y="2845562"/>
                  </a:lnTo>
                  <a:lnTo>
                    <a:pt x="0" y="2845562"/>
                  </a:lnTo>
                  <a:lnTo>
                    <a:pt x="0" y="0"/>
                  </a:lnTo>
                  <a:close/>
                </a:path>
              </a:pathLst>
            </a:custGeom>
            <a:blipFill>
              <a:blip r:embed="rId7"/>
              <a:stretch>
                <a:fillRect l="-25901" t="0" r="-25901" b="-1"/>
              </a:stretch>
            </a:blipFill>
          </p:spPr>
        </p:sp>
      </p:grpSp>
      <p:grpSp>
        <p:nvGrpSpPr>
          <p:cNvPr name="Group 19" id="19"/>
          <p:cNvGrpSpPr/>
          <p:nvPr/>
        </p:nvGrpSpPr>
        <p:grpSpPr>
          <a:xfrm rot="0">
            <a:off x="17379201" y="9612382"/>
            <a:ext cx="331051" cy="296570"/>
            <a:chOff x="0" y="0"/>
            <a:chExt cx="441401" cy="395427"/>
          </a:xfrm>
        </p:grpSpPr>
        <p:sp>
          <p:nvSpPr>
            <p:cNvPr name="Freeform 20" id="20"/>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8"/>
              <a:stretch>
                <a:fillRect l="0" t="0" r="11" b="12"/>
              </a:stretch>
            </a:blipFill>
          </p:spPr>
        </p:sp>
      </p:grpSp>
      <p:grpSp>
        <p:nvGrpSpPr>
          <p:cNvPr name="Group 21" id="21"/>
          <p:cNvGrpSpPr/>
          <p:nvPr/>
        </p:nvGrpSpPr>
        <p:grpSpPr>
          <a:xfrm rot="0">
            <a:off x="581435" y="1192854"/>
            <a:ext cx="3006604" cy="292198"/>
            <a:chOff x="0" y="0"/>
            <a:chExt cx="4008806" cy="389598"/>
          </a:xfrm>
        </p:grpSpPr>
        <p:sp>
          <p:nvSpPr>
            <p:cNvPr name="Freeform 22" id="22"/>
            <p:cNvSpPr/>
            <p:nvPr/>
          </p:nvSpPr>
          <p:spPr>
            <a:xfrm flipH="false" flipV="false" rot="0">
              <a:off x="0" y="0"/>
              <a:ext cx="4008800" cy="389600"/>
            </a:xfrm>
            <a:custGeom>
              <a:avLst/>
              <a:gdLst/>
              <a:ahLst/>
              <a:cxnLst/>
              <a:rect r="r" b="b" t="t" l="l"/>
              <a:pathLst>
                <a:path h="389600" w="4008800">
                  <a:moveTo>
                    <a:pt x="0" y="0"/>
                  </a:moveTo>
                  <a:lnTo>
                    <a:pt x="4008800" y="0"/>
                  </a:lnTo>
                  <a:lnTo>
                    <a:pt x="4008800" y="389600"/>
                  </a:lnTo>
                  <a:lnTo>
                    <a:pt x="0" y="389600"/>
                  </a:lnTo>
                  <a:close/>
                </a:path>
              </a:pathLst>
            </a:custGeom>
            <a:blipFill>
              <a:blip r:embed="rId5">
                <a:alphaModFix amt="0"/>
              </a:blip>
              <a:stretch>
                <a:fillRect l="0" t="-150492" r="0" b="-150491"/>
              </a:stretch>
            </a:blipFill>
          </p:spPr>
        </p:sp>
        <p:sp>
          <p:nvSpPr>
            <p:cNvPr name="TextBox 23" id="23"/>
            <p:cNvSpPr txBox="true"/>
            <p:nvPr/>
          </p:nvSpPr>
          <p:spPr>
            <a:xfrm>
              <a:off x="0" y="-76200"/>
              <a:ext cx="4008806" cy="465798"/>
            </a:xfrm>
            <a:prstGeom prst="rect">
              <a:avLst/>
            </a:prstGeom>
          </p:spPr>
          <p:txBody>
            <a:bodyPr anchor="ctr" rtlCol="false" tIns="0" lIns="0" bIns="0" rIns="0"/>
            <a:lstStyle/>
            <a:p>
              <a:pPr algn="l">
                <a:lnSpc>
                  <a:spcPts val="3744"/>
                </a:lnSpc>
              </a:pPr>
              <a:r>
                <a:rPr lang="en-US" sz="2600">
                  <a:solidFill>
                    <a:srgbClr val="FFFFFF"/>
                  </a:solidFill>
                  <a:latin typeface="Arimo"/>
                  <a:ea typeface="Arimo"/>
                  <a:cs typeface="Arimo"/>
                  <a:sym typeface="Arimo"/>
                </a:rPr>
                <a:t>F&amp;B</a:t>
              </a:r>
            </a:p>
          </p:txBody>
        </p:sp>
      </p:grpSp>
      <p:sp>
        <p:nvSpPr>
          <p:cNvPr name="TextBox 24" id="24"/>
          <p:cNvSpPr txBox="true"/>
          <p:nvPr/>
        </p:nvSpPr>
        <p:spPr>
          <a:xfrm rot="0">
            <a:off x="549697"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Sponsorships</a:t>
            </a:r>
          </a:p>
        </p:txBody>
      </p:sp>
      <p:sp>
        <p:nvSpPr>
          <p:cNvPr name="AutoShape 25" id="25"/>
          <p:cNvSpPr/>
          <p:nvPr/>
        </p:nvSpPr>
        <p:spPr>
          <a:xfrm rot="13140">
            <a:off x="590159" y="8456400"/>
            <a:ext cx="4978689" cy="0"/>
          </a:xfrm>
          <a:prstGeom prst="line">
            <a:avLst/>
          </a:prstGeom>
          <a:ln cap="rnd" w="9525">
            <a:solidFill>
              <a:srgbClr val="E65DBB"/>
            </a:solidFill>
            <a:prstDash val="solid"/>
            <a:headEnd type="none" len="sm" w="sm"/>
            <a:tailEnd type="none" len="sm" w="sm"/>
          </a:ln>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597760" y="1192854"/>
            <a:ext cx="3006604" cy="292198"/>
            <a:chOff x="0" y="0"/>
            <a:chExt cx="4008806" cy="389598"/>
          </a:xfrm>
        </p:grpSpPr>
        <p:sp>
          <p:nvSpPr>
            <p:cNvPr name="Freeform 4" id="4"/>
            <p:cNvSpPr/>
            <p:nvPr/>
          </p:nvSpPr>
          <p:spPr>
            <a:xfrm flipH="false" flipV="false" rot="0">
              <a:off x="0" y="0"/>
              <a:ext cx="4008800" cy="389600"/>
            </a:xfrm>
            <a:custGeom>
              <a:avLst/>
              <a:gdLst/>
              <a:ahLst/>
              <a:cxnLst/>
              <a:rect r="r" b="b" t="t" l="l"/>
              <a:pathLst>
                <a:path h="389600" w="4008800">
                  <a:moveTo>
                    <a:pt x="0" y="0"/>
                  </a:moveTo>
                  <a:lnTo>
                    <a:pt x="4008800" y="0"/>
                  </a:lnTo>
                  <a:lnTo>
                    <a:pt x="4008800" y="389600"/>
                  </a:lnTo>
                  <a:lnTo>
                    <a:pt x="0" y="389600"/>
                  </a:lnTo>
                  <a:close/>
                </a:path>
              </a:pathLst>
            </a:custGeom>
            <a:blipFill>
              <a:blip r:embed="rId4">
                <a:alphaModFix amt="0"/>
              </a:blip>
              <a:stretch>
                <a:fillRect l="0" t="-150492" r="0" b="-150491"/>
              </a:stretch>
            </a:blipFill>
          </p:spPr>
        </p:sp>
        <p:sp>
          <p:nvSpPr>
            <p:cNvPr name="TextBox 5" id="5"/>
            <p:cNvSpPr txBox="true"/>
            <p:nvPr/>
          </p:nvSpPr>
          <p:spPr>
            <a:xfrm>
              <a:off x="0" y="-47625"/>
              <a:ext cx="4008806" cy="437223"/>
            </a:xfrm>
            <a:prstGeom prst="rect">
              <a:avLst/>
            </a:prstGeom>
          </p:spPr>
          <p:txBody>
            <a:bodyPr anchor="ctr" rtlCol="false" tIns="0" lIns="0" bIns="0" rIns="0"/>
            <a:lstStyle/>
            <a:p>
              <a:pPr algn="l">
                <a:lnSpc>
                  <a:spcPts val="2879"/>
                </a:lnSpc>
              </a:pPr>
              <a:r>
                <a:rPr lang="en-US" sz="2000">
                  <a:solidFill>
                    <a:srgbClr val="FFFFFF"/>
                  </a:solidFill>
                  <a:latin typeface="Arimo"/>
                  <a:ea typeface="Arimo"/>
                  <a:cs typeface="Arimo"/>
                  <a:sym typeface="Arimo"/>
                </a:rPr>
                <a:t>BRANDING</a:t>
              </a:r>
            </a:p>
          </p:txBody>
        </p:sp>
      </p:grpSp>
      <p:sp>
        <p:nvSpPr>
          <p:cNvPr name="TextBox 6" id="6"/>
          <p:cNvSpPr txBox="true"/>
          <p:nvPr/>
        </p:nvSpPr>
        <p:spPr>
          <a:xfrm rot="0">
            <a:off x="566023"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Sponsorships</a:t>
            </a:r>
          </a:p>
        </p:txBody>
      </p:sp>
      <p:grpSp>
        <p:nvGrpSpPr>
          <p:cNvPr name="Group 7" id="7"/>
          <p:cNvGrpSpPr/>
          <p:nvPr/>
        </p:nvGrpSpPr>
        <p:grpSpPr>
          <a:xfrm rot="0">
            <a:off x="17379201" y="9612382"/>
            <a:ext cx="331051" cy="296570"/>
            <a:chOff x="0" y="0"/>
            <a:chExt cx="441401" cy="395427"/>
          </a:xfrm>
        </p:grpSpPr>
        <p:sp>
          <p:nvSpPr>
            <p:cNvPr name="Freeform 8" id="8"/>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5"/>
              <a:stretch>
                <a:fillRect l="0" t="0" r="11" b="12"/>
              </a:stretch>
            </a:blipFill>
          </p:spPr>
        </p:sp>
      </p:grpSp>
      <p:sp>
        <p:nvSpPr>
          <p:cNvPr name="TextBox 9" id="9"/>
          <p:cNvSpPr txBox="true"/>
          <p:nvPr/>
        </p:nvSpPr>
        <p:spPr>
          <a:xfrm rot="0">
            <a:off x="571500" y="2112597"/>
            <a:ext cx="5232597" cy="460429"/>
          </a:xfrm>
          <a:prstGeom prst="rect">
            <a:avLst/>
          </a:prstGeom>
        </p:spPr>
        <p:txBody>
          <a:bodyPr anchor="t" rtlCol="false" tIns="0" lIns="0" bIns="0" rIns="0">
            <a:spAutoFit/>
          </a:bodyPr>
          <a:lstStyle/>
          <a:p>
            <a:pPr algn="l">
              <a:lnSpc>
                <a:spcPts val="2879"/>
              </a:lnSpc>
            </a:pPr>
            <a:r>
              <a:rPr lang="en-US" sz="2000">
                <a:solidFill>
                  <a:srgbClr val="FFFFFF"/>
                </a:solidFill>
                <a:latin typeface="Arimo"/>
                <a:ea typeface="Arimo"/>
                <a:cs typeface="Arimo"/>
                <a:sym typeface="Arimo"/>
              </a:rPr>
              <a:t>6 Sponsors </a:t>
            </a:r>
          </a:p>
        </p:txBody>
      </p:sp>
      <p:grpSp>
        <p:nvGrpSpPr>
          <p:cNvPr name="Group 10" id="10"/>
          <p:cNvGrpSpPr/>
          <p:nvPr/>
        </p:nvGrpSpPr>
        <p:grpSpPr>
          <a:xfrm rot="0">
            <a:off x="571500" y="5736412"/>
            <a:ext cx="5206803" cy="292198"/>
            <a:chOff x="0" y="0"/>
            <a:chExt cx="6942404" cy="389598"/>
          </a:xfrm>
        </p:grpSpPr>
        <p:sp>
          <p:nvSpPr>
            <p:cNvPr name="Freeform 11" id="11"/>
            <p:cNvSpPr/>
            <p:nvPr/>
          </p:nvSpPr>
          <p:spPr>
            <a:xfrm flipH="false" flipV="false" rot="0">
              <a:off x="0" y="0"/>
              <a:ext cx="6942400" cy="389600"/>
            </a:xfrm>
            <a:custGeom>
              <a:avLst/>
              <a:gdLst/>
              <a:ahLst/>
              <a:cxnLst/>
              <a:rect r="r" b="b" t="t" l="l"/>
              <a:pathLst>
                <a:path h="389600" w="6942400">
                  <a:moveTo>
                    <a:pt x="0" y="0"/>
                  </a:moveTo>
                  <a:lnTo>
                    <a:pt x="6942400" y="0"/>
                  </a:lnTo>
                  <a:lnTo>
                    <a:pt x="6942400" y="389600"/>
                  </a:lnTo>
                  <a:lnTo>
                    <a:pt x="0" y="389600"/>
                  </a:lnTo>
                  <a:close/>
                </a:path>
              </a:pathLst>
            </a:custGeom>
            <a:blipFill>
              <a:blip r:embed="rId4">
                <a:alphaModFix amt="0"/>
              </a:blip>
              <a:stretch>
                <a:fillRect l="0" t="-297210" r="0" b="-297209"/>
              </a:stretch>
            </a:blipFill>
          </p:spPr>
        </p:sp>
        <p:sp>
          <p:nvSpPr>
            <p:cNvPr name="TextBox 12" id="12"/>
            <p:cNvSpPr txBox="true"/>
            <p:nvPr/>
          </p:nvSpPr>
          <p:spPr>
            <a:xfrm>
              <a:off x="0" y="-47625"/>
              <a:ext cx="6942404" cy="437223"/>
            </a:xfrm>
            <a:prstGeom prst="rect">
              <a:avLst/>
            </a:prstGeom>
          </p:spPr>
          <p:txBody>
            <a:bodyPr anchor="b" rtlCol="false" tIns="0" lIns="0" bIns="0" rIns="0"/>
            <a:lstStyle/>
            <a:p>
              <a:pPr algn="l">
                <a:lnSpc>
                  <a:spcPts val="2879"/>
                </a:lnSpc>
              </a:pPr>
              <a:r>
                <a:rPr lang="en-US" sz="2000">
                  <a:solidFill>
                    <a:srgbClr val="3C91FF"/>
                  </a:solidFill>
                  <a:latin typeface="Arimo"/>
                  <a:ea typeface="Arimo"/>
                  <a:cs typeface="Arimo"/>
                  <a:sym typeface="Arimo"/>
                </a:rPr>
                <a:t>What’s included?</a:t>
              </a:r>
            </a:p>
          </p:txBody>
        </p:sp>
      </p:grpSp>
      <p:sp>
        <p:nvSpPr>
          <p:cNvPr name="TextBox 13" id="13"/>
          <p:cNvSpPr txBox="true"/>
          <p:nvPr/>
        </p:nvSpPr>
        <p:spPr>
          <a:xfrm rot="0">
            <a:off x="213446" y="5979214"/>
            <a:ext cx="5311197" cy="1114130"/>
          </a:xfrm>
          <a:prstGeom prst="rect">
            <a:avLst/>
          </a:prstGeom>
        </p:spPr>
        <p:txBody>
          <a:bodyPr anchor="t" rtlCol="false" tIns="0" lIns="0" bIns="0" rIns="0">
            <a:spAutoFit/>
          </a:bodyPr>
          <a:lstStyle/>
          <a:p>
            <a:pPr algn="l" marL="706120" indent="-353060" lvl="1">
              <a:lnSpc>
                <a:spcPts val="2351"/>
              </a:lnSpc>
              <a:buFont typeface="Arial"/>
              <a:buChar char="•"/>
            </a:pPr>
            <a:r>
              <a:rPr lang="en-US" sz="1399">
                <a:solidFill>
                  <a:srgbClr val="FFFFFF"/>
                </a:solidFill>
                <a:latin typeface="Arimo"/>
                <a:ea typeface="Arimo"/>
                <a:cs typeface="Arimo"/>
                <a:sym typeface="Arimo"/>
              </a:rPr>
              <a:t>1x Branded Banner from Mezzanine Balcony in the Grand Hall</a:t>
            </a:r>
          </a:p>
          <a:p>
            <a:pPr algn="l" marL="706120" indent="-353060" lvl="1">
              <a:lnSpc>
                <a:spcPts val="2351"/>
              </a:lnSpc>
              <a:buFont typeface="Arial"/>
              <a:buChar char="•"/>
            </a:pPr>
            <a:r>
              <a:rPr lang="en-US" sz="1399">
                <a:solidFill>
                  <a:srgbClr val="FFFFFF"/>
                </a:solidFill>
                <a:latin typeface="Arimo"/>
                <a:ea typeface="Arimo"/>
                <a:cs typeface="Arimo"/>
                <a:sym typeface="Arimo"/>
              </a:rPr>
              <a:t>Banner size: 3 ft 7.3’’  (H) × 31 ft 2.0’’ (W)</a:t>
            </a:r>
          </a:p>
          <a:p>
            <a:pPr algn="l" marL="706120" indent="-353060" lvl="1">
              <a:lnSpc>
                <a:spcPts val="2351"/>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Breakpoints social, owned marketing channels, and more.</a:t>
            </a:r>
          </a:p>
        </p:txBody>
      </p:sp>
      <p:sp>
        <p:nvSpPr>
          <p:cNvPr name="TextBox 14" id="14"/>
          <p:cNvSpPr txBox="true"/>
          <p:nvPr/>
        </p:nvSpPr>
        <p:spPr>
          <a:xfrm rot="0">
            <a:off x="571500" y="1820161"/>
            <a:ext cx="5206803" cy="361721"/>
          </a:xfrm>
          <a:prstGeom prst="rect">
            <a:avLst/>
          </a:prstGeom>
        </p:spPr>
        <p:txBody>
          <a:bodyPr anchor="t" rtlCol="false" tIns="0" lIns="0" bIns="0" rIns="0">
            <a:spAutoFit/>
          </a:bodyPr>
          <a:lstStyle/>
          <a:p>
            <a:pPr algn="l">
              <a:lnSpc>
                <a:spcPts val="2879"/>
              </a:lnSpc>
            </a:pPr>
            <a:r>
              <a:rPr lang="en-US" sz="2400">
                <a:solidFill>
                  <a:srgbClr val="3C91FF"/>
                </a:solidFill>
                <a:latin typeface="Arimo"/>
                <a:ea typeface="Arimo"/>
                <a:cs typeface="Arimo"/>
                <a:sym typeface="Arimo"/>
              </a:rPr>
              <a:t>Large Physical Branded Banner</a:t>
            </a:r>
          </a:p>
        </p:txBody>
      </p:sp>
      <p:sp>
        <p:nvSpPr>
          <p:cNvPr name="TextBox 15" id="15"/>
          <p:cNvSpPr txBox="true"/>
          <p:nvPr/>
        </p:nvSpPr>
        <p:spPr>
          <a:xfrm rot="0">
            <a:off x="549602" y="8504406"/>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16" id="16"/>
          <p:cNvSpPr txBox="true"/>
          <p:nvPr/>
        </p:nvSpPr>
        <p:spPr>
          <a:xfrm rot="0">
            <a:off x="549602" y="8847306"/>
            <a:ext cx="2089204" cy="479327"/>
          </a:xfrm>
          <a:prstGeom prst="rect">
            <a:avLst/>
          </a:prstGeom>
        </p:spPr>
        <p:txBody>
          <a:bodyPr anchor="t" rtlCol="false" tIns="0" lIns="0" bIns="0" rIns="0">
            <a:spAutoFit/>
          </a:bodyPr>
          <a:lstStyle/>
          <a:p>
            <a:pPr algn="l">
              <a:lnSpc>
                <a:spcPts val="4320"/>
              </a:lnSpc>
            </a:pPr>
            <a:r>
              <a:rPr lang="en-US" sz="3000">
                <a:solidFill>
                  <a:srgbClr val="3C91FF"/>
                </a:solidFill>
                <a:latin typeface="Arimo"/>
                <a:ea typeface="Arimo"/>
                <a:cs typeface="Arimo"/>
                <a:sym typeface="Arimo"/>
              </a:rPr>
              <a:t>$30,000</a:t>
            </a:r>
          </a:p>
        </p:txBody>
      </p:sp>
      <p:sp>
        <p:nvSpPr>
          <p:cNvPr name="TextBox 17" id="17"/>
          <p:cNvSpPr txBox="true"/>
          <p:nvPr/>
        </p:nvSpPr>
        <p:spPr>
          <a:xfrm rot="0">
            <a:off x="4797762" y="8504406"/>
            <a:ext cx="9653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18" id="18"/>
          <p:cNvSpPr txBox="true"/>
          <p:nvPr/>
        </p:nvSpPr>
        <p:spPr>
          <a:xfrm rot="0">
            <a:off x="4670755" y="8847306"/>
            <a:ext cx="1022404" cy="479327"/>
          </a:xfrm>
          <a:prstGeom prst="rect">
            <a:avLst/>
          </a:prstGeom>
        </p:spPr>
        <p:txBody>
          <a:bodyPr anchor="t" rtlCol="false" tIns="0" lIns="0" bIns="0" rIns="0">
            <a:spAutoFit/>
          </a:bodyPr>
          <a:lstStyle/>
          <a:p>
            <a:pPr algn="r">
              <a:lnSpc>
                <a:spcPts val="4320"/>
              </a:lnSpc>
            </a:pPr>
            <a:r>
              <a:rPr lang="en-US" sz="3000">
                <a:solidFill>
                  <a:srgbClr val="3C91FF"/>
                </a:solidFill>
                <a:latin typeface="Arimo"/>
                <a:ea typeface="Arimo"/>
                <a:cs typeface="Arimo"/>
                <a:sym typeface="Arimo"/>
              </a:rPr>
              <a:t>2 GA</a:t>
            </a:r>
          </a:p>
        </p:txBody>
      </p:sp>
      <p:grpSp>
        <p:nvGrpSpPr>
          <p:cNvPr name="Group 19" id="19"/>
          <p:cNvGrpSpPr/>
          <p:nvPr/>
        </p:nvGrpSpPr>
        <p:grpSpPr>
          <a:xfrm rot="0">
            <a:off x="571500" y="2566568"/>
            <a:ext cx="5143795" cy="3004204"/>
            <a:chOff x="0" y="0"/>
            <a:chExt cx="6858394" cy="4005605"/>
          </a:xfrm>
        </p:grpSpPr>
        <p:sp>
          <p:nvSpPr>
            <p:cNvPr name="Freeform 20" id="20"/>
            <p:cNvSpPr/>
            <p:nvPr/>
          </p:nvSpPr>
          <p:spPr>
            <a:xfrm flipH="false" flipV="false" rot="0">
              <a:off x="0" y="0"/>
              <a:ext cx="6858381" cy="4005580"/>
            </a:xfrm>
            <a:custGeom>
              <a:avLst/>
              <a:gdLst/>
              <a:ahLst/>
              <a:cxnLst/>
              <a:rect r="r" b="b" t="t" l="l"/>
              <a:pathLst>
                <a:path h="4005580" w="6858381">
                  <a:moveTo>
                    <a:pt x="0" y="0"/>
                  </a:moveTo>
                  <a:lnTo>
                    <a:pt x="6858381" y="0"/>
                  </a:lnTo>
                  <a:lnTo>
                    <a:pt x="6858381" y="4005580"/>
                  </a:lnTo>
                  <a:lnTo>
                    <a:pt x="0" y="4005580"/>
                  </a:lnTo>
                  <a:lnTo>
                    <a:pt x="0" y="0"/>
                  </a:lnTo>
                  <a:close/>
                </a:path>
              </a:pathLst>
            </a:custGeom>
            <a:blipFill>
              <a:blip r:embed="rId6"/>
              <a:stretch>
                <a:fillRect l="0" t="-9310" r="0" b="-9306"/>
              </a:stretch>
            </a:blipFill>
          </p:spPr>
        </p:sp>
      </p:grpSp>
      <p:sp>
        <p:nvSpPr>
          <p:cNvPr name="TextBox 21" id="21"/>
          <p:cNvSpPr txBox="true"/>
          <p:nvPr/>
        </p:nvSpPr>
        <p:spPr>
          <a:xfrm rot="0">
            <a:off x="6572260" y="2082117"/>
            <a:ext cx="5232597" cy="460429"/>
          </a:xfrm>
          <a:prstGeom prst="rect">
            <a:avLst/>
          </a:prstGeom>
        </p:spPr>
        <p:txBody>
          <a:bodyPr anchor="t" rtlCol="false" tIns="0" lIns="0" bIns="0" rIns="0">
            <a:spAutoFit/>
          </a:bodyPr>
          <a:lstStyle/>
          <a:p>
            <a:pPr algn="l">
              <a:lnSpc>
                <a:spcPts val="2879"/>
              </a:lnSpc>
            </a:pPr>
            <a:r>
              <a:rPr lang="en-US" sz="2000">
                <a:solidFill>
                  <a:srgbClr val="FFFFFF"/>
                </a:solidFill>
                <a:latin typeface="Arimo"/>
                <a:ea typeface="Arimo"/>
                <a:cs typeface="Arimo"/>
                <a:sym typeface="Arimo"/>
              </a:rPr>
              <a:t>1 Sponsor</a:t>
            </a:r>
          </a:p>
        </p:txBody>
      </p:sp>
      <p:sp>
        <p:nvSpPr>
          <p:cNvPr name="TextBox 22" id="22"/>
          <p:cNvSpPr txBox="true"/>
          <p:nvPr/>
        </p:nvSpPr>
        <p:spPr>
          <a:xfrm rot="0">
            <a:off x="6218053" y="5974509"/>
            <a:ext cx="5371205" cy="1200074"/>
          </a:xfrm>
          <a:prstGeom prst="rect">
            <a:avLst/>
          </a:prstGeom>
        </p:spPr>
        <p:txBody>
          <a:bodyPr anchor="t" rtlCol="false" tIns="0" lIns="0" bIns="0" rIns="0">
            <a:spAutoFit/>
          </a:bodyPr>
          <a:lstStyle/>
          <a:p>
            <a:pPr algn="l" marL="706120" indent="-353060" lvl="1">
              <a:lnSpc>
                <a:spcPts val="2183"/>
              </a:lnSpc>
              <a:buFont typeface="Arial"/>
              <a:buChar char="•"/>
            </a:pPr>
            <a:r>
              <a:rPr lang="en-US" sz="1399">
                <a:solidFill>
                  <a:srgbClr val="FFFFFF"/>
                </a:solidFill>
                <a:latin typeface="Arimo"/>
                <a:ea typeface="Arimo"/>
                <a:cs typeface="Arimo"/>
                <a:sym typeface="Arimo"/>
              </a:rPr>
              <a:t>Dedicated physical branding on all security machines at the main entrance</a:t>
            </a:r>
          </a:p>
          <a:p>
            <a:pPr algn="l" marL="706120" indent="-353060" lvl="1">
              <a:lnSpc>
                <a:spcPts val="2183"/>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Breakpoints social, owned marketing channels, and more.</a:t>
            </a:r>
          </a:p>
        </p:txBody>
      </p:sp>
      <p:sp>
        <p:nvSpPr>
          <p:cNvPr name="TextBox 23" id="23"/>
          <p:cNvSpPr txBox="true"/>
          <p:nvPr/>
        </p:nvSpPr>
        <p:spPr>
          <a:xfrm rot="0">
            <a:off x="6572260" y="1789690"/>
            <a:ext cx="5191201" cy="361721"/>
          </a:xfrm>
          <a:prstGeom prst="rect">
            <a:avLst/>
          </a:prstGeom>
        </p:spPr>
        <p:txBody>
          <a:bodyPr anchor="t" rtlCol="false" tIns="0" lIns="0" bIns="0" rIns="0">
            <a:spAutoFit/>
          </a:bodyPr>
          <a:lstStyle/>
          <a:p>
            <a:pPr algn="l">
              <a:lnSpc>
                <a:spcPts val="2879"/>
              </a:lnSpc>
            </a:pPr>
            <a:r>
              <a:rPr lang="en-US" sz="2400">
                <a:solidFill>
                  <a:srgbClr val="3C91FF"/>
                </a:solidFill>
                <a:latin typeface="Arimo"/>
                <a:ea typeface="Arimo"/>
                <a:cs typeface="Arimo"/>
                <a:sym typeface="Arimo"/>
              </a:rPr>
              <a:t>Security Physical Branding</a:t>
            </a:r>
          </a:p>
        </p:txBody>
      </p:sp>
      <p:sp>
        <p:nvSpPr>
          <p:cNvPr name="TextBox 24" id="24"/>
          <p:cNvSpPr txBox="true"/>
          <p:nvPr/>
        </p:nvSpPr>
        <p:spPr>
          <a:xfrm rot="0">
            <a:off x="6550362" y="8504406"/>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25" id="25"/>
          <p:cNvSpPr txBox="true"/>
          <p:nvPr/>
        </p:nvSpPr>
        <p:spPr>
          <a:xfrm rot="0">
            <a:off x="6550362" y="8847306"/>
            <a:ext cx="2089204" cy="479327"/>
          </a:xfrm>
          <a:prstGeom prst="rect">
            <a:avLst/>
          </a:prstGeom>
        </p:spPr>
        <p:txBody>
          <a:bodyPr anchor="t" rtlCol="false" tIns="0" lIns="0" bIns="0" rIns="0">
            <a:spAutoFit/>
          </a:bodyPr>
          <a:lstStyle/>
          <a:p>
            <a:pPr algn="l">
              <a:lnSpc>
                <a:spcPts val="4320"/>
              </a:lnSpc>
            </a:pPr>
            <a:r>
              <a:rPr lang="en-US" sz="3000">
                <a:solidFill>
                  <a:srgbClr val="3C91FF"/>
                </a:solidFill>
                <a:latin typeface="Arimo"/>
                <a:ea typeface="Arimo"/>
                <a:cs typeface="Arimo"/>
                <a:sym typeface="Arimo"/>
              </a:rPr>
              <a:t>$17,500</a:t>
            </a:r>
          </a:p>
        </p:txBody>
      </p:sp>
      <p:sp>
        <p:nvSpPr>
          <p:cNvPr name="TextBox 26" id="26"/>
          <p:cNvSpPr txBox="true"/>
          <p:nvPr/>
        </p:nvSpPr>
        <p:spPr>
          <a:xfrm rot="0">
            <a:off x="10760412" y="8504406"/>
            <a:ext cx="1003202"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27" id="27"/>
          <p:cNvSpPr txBox="true"/>
          <p:nvPr/>
        </p:nvSpPr>
        <p:spPr>
          <a:xfrm rot="0">
            <a:off x="10633415" y="8847306"/>
            <a:ext cx="1060199" cy="479327"/>
          </a:xfrm>
          <a:prstGeom prst="rect">
            <a:avLst/>
          </a:prstGeom>
        </p:spPr>
        <p:txBody>
          <a:bodyPr anchor="t" rtlCol="false" tIns="0" lIns="0" bIns="0" rIns="0">
            <a:spAutoFit/>
          </a:bodyPr>
          <a:lstStyle/>
          <a:p>
            <a:pPr algn="r">
              <a:lnSpc>
                <a:spcPts val="4320"/>
              </a:lnSpc>
            </a:pPr>
            <a:r>
              <a:rPr lang="en-US" sz="3000">
                <a:solidFill>
                  <a:srgbClr val="3C91FF"/>
                </a:solidFill>
                <a:latin typeface="Arimo"/>
                <a:ea typeface="Arimo"/>
                <a:cs typeface="Arimo"/>
                <a:sym typeface="Arimo"/>
              </a:rPr>
              <a:t>2 GA</a:t>
            </a:r>
          </a:p>
        </p:txBody>
      </p:sp>
      <p:grpSp>
        <p:nvGrpSpPr>
          <p:cNvPr name="Group 28" id="28"/>
          <p:cNvGrpSpPr/>
          <p:nvPr/>
        </p:nvGrpSpPr>
        <p:grpSpPr>
          <a:xfrm rot="0">
            <a:off x="6572260" y="5736412"/>
            <a:ext cx="5206803" cy="292198"/>
            <a:chOff x="0" y="0"/>
            <a:chExt cx="6942404" cy="389598"/>
          </a:xfrm>
        </p:grpSpPr>
        <p:sp>
          <p:nvSpPr>
            <p:cNvPr name="Freeform 29" id="29"/>
            <p:cNvSpPr/>
            <p:nvPr/>
          </p:nvSpPr>
          <p:spPr>
            <a:xfrm flipH="false" flipV="false" rot="0">
              <a:off x="0" y="0"/>
              <a:ext cx="6942400" cy="389600"/>
            </a:xfrm>
            <a:custGeom>
              <a:avLst/>
              <a:gdLst/>
              <a:ahLst/>
              <a:cxnLst/>
              <a:rect r="r" b="b" t="t" l="l"/>
              <a:pathLst>
                <a:path h="389600" w="6942400">
                  <a:moveTo>
                    <a:pt x="0" y="0"/>
                  </a:moveTo>
                  <a:lnTo>
                    <a:pt x="6942400" y="0"/>
                  </a:lnTo>
                  <a:lnTo>
                    <a:pt x="6942400" y="389600"/>
                  </a:lnTo>
                  <a:lnTo>
                    <a:pt x="0" y="389600"/>
                  </a:lnTo>
                  <a:close/>
                </a:path>
              </a:pathLst>
            </a:custGeom>
            <a:blipFill>
              <a:blip r:embed="rId4">
                <a:alphaModFix amt="0"/>
              </a:blip>
              <a:stretch>
                <a:fillRect l="0" t="-297210" r="0" b="-297209"/>
              </a:stretch>
            </a:blipFill>
          </p:spPr>
        </p:sp>
        <p:sp>
          <p:nvSpPr>
            <p:cNvPr name="TextBox 30" id="30"/>
            <p:cNvSpPr txBox="true"/>
            <p:nvPr/>
          </p:nvSpPr>
          <p:spPr>
            <a:xfrm>
              <a:off x="0" y="-47625"/>
              <a:ext cx="6942404" cy="437223"/>
            </a:xfrm>
            <a:prstGeom prst="rect">
              <a:avLst/>
            </a:prstGeom>
          </p:spPr>
          <p:txBody>
            <a:bodyPr anchor="b" rtlCol="false" tIns="0" lIns="0" bIns="0" rIns="0"/>
            <a:lstStyle/>
            <a:p>
              <a:pPr algn="l">
                <a:lnSpc>
                  <a:spcPts val="2879"/>
                </a:lnSpc>
              </a:pPr>
              <a:r>
                <a:rPr lang="en-US" sz="2000">
                  <a:solidFill>
                    <a:srgbClr val="3C91FF"/>
                  </a:solidFill>
                  <a:latin typeface="Arimo"/>
                  <a:ea typeface="Arimo"/>
                  <a:cs typeface="Arimo"/>
                  <a:sym typeface="Arimo"/>
                </a:rPr>
                <a:t>What’s included?</a:t>
              </a:r>
            </a:p>
          </p:txBody>
        </p:sp>
      </p:grpSp>
      <p:grpSp>
        <p:nvGrpSpPr>
          <p:cNvPr name="Group 31" id="31"/>
          <p:cNvGrpSpPr/>
          <p:nvPr/>
        </p:nvGrpSpPr>
        <p:grpSpPr>
          <a:xfrm rot="0">
            <a:off x="6572250" y="2551347"/>
            <a:ext cx="5143795" cy="3004204"/>
            <a:chOff x="0" y="0"/>
            <a:chExt cx="6858394" cy="4005605"/>
          </a:xfrm>
        </p:grpSpPr>
        <p:sp>
          <p:nvSpPr>
            <p:cNvPr name="Freeform 32" id="32"/>
            <p:cNvSpPr/>
            <p:nvPr/>
          </p:nvSpPr>
          <p:spPr>
            <a:xfrm flipH="false" flipV="false" rot="0">
              <a:off x="0" y="0"/>
              <a:ext cx="6858381" cy="4005580"/>
            </a:xfrm>
            <a:custGeom>
              <a:avLst/>
              <a:gdLst/>
              <a:ahLst/>
              <a:cxnLst/>
              <a:rect r="r" b="b" t="t" l="l"/>
              <a:pathLst>
                <a:path h="4005580" w="6858381">
                  <a:moveTo>
                    <a:pt x="0" y="0"/>
                  </a:moveTo>
                  <a:lnTo>
                    <a:pt x="6858381" y="0"/>
                  </a:lnTo>
                  <a:lnTo>
                    <a:pt x="6858381" y="4005580"/>
                  </a:lnTo>
                  <a:lnTo>
                    <a:pt x="0" y="4005580"/>
                  </a:lnTo>
                  <a:lnTo>
                    <a:pt x="0" y="0"/>
                  </a:lnTo>
                  <a:close/>
                </a:path>
              </a:pathLst>
            </a:custGeom>
            <a:blipFill>
              <a:blip r:embed="rId7"/>
              <a:stretch>
                <a:fillRect l="0" t="-7070" r="-3" b="-7080"/>
              </a:stretch>
            </a:blipFill>
          </p:spPr>
        </p:sp>
      </p:grpSp>
      <p:sp>
        <p:nvSpPr>
          <p:cNvPr name="AutoShape 33" id="33"/>
          <p:cNvSpPr/>
          <p:nvPr/>
        </p:nvSpPr>
        <p:spPr>
          <a:xfrm rot="12780">
            <a:off x="590159" y="8442941"/>
            <a:ext cx="5134689" cy="0"/>
          </a:xfrm>
          <a:prstGeom prst="line">
            <a:avLst/>
          </a:prstGeom>
          <a:ln cap="rnd" w="9525">
            <a:solidFill>
              <a:srgbClr val="3C91FF"/>
            </a:solidFill>
            <a:prstDash val="solid"/>
            <a:headEnd type="none" len="sm" w="sm"/>
            <a:tailEnd type="none" len="sm" w="sm"/>
          </a:ln>
        </p:spPr>
      </p:sp>
      <p:sp>
        <p:nvSpPr>
          <p:cNvPr name="AutoShape 34" id="34"/>
          <p:cNvSpPr/>
          <p:nvPr/>
        </p:nvSpPr>
        <p:spPr>
          <a:xfrm rot="12960">
            <a:off x="6579689" y="8442941"/>
            <a:ext cx="5054289" cy="0"/>
          </a:xfrm>
          <a:prstGeom prst="line">
            <a:avLst/>
          </a:prstGeom>
          <a:ln cap="rnd" w="9525">
            <a:solidFill>
              <a:srgbClr val="3C91FF"/>
            </a:solidFill>
            <a:prstDash val="solid"/>
            <a:headEnd type="none" len="sm" w="sm"/>
            <a:tailEnd type="none" len="sm" w="sm"/>
          </a:ln>
        </p:spPr>
      </p:sp>
      <p:grpSp>
        <p:nvGrpSpPr>
          <p:cNvPr name="Group 35" id="35"/>
          <p:cNvGrpSpPr/>
          <p:nvPr/>
        </p:nvGrpSpPr>
        <p:grpSpPr>
          <a:xfrm rot="0">
            <a:off x="4092121" y="4125278"/>
            <a:ext cx="1858651" cy="1810645"/>
            <a:chOff x="0" y="0"/>
            <a:chExt cx="2478202" cy="2414194"/>
          </a:xfrm>
        </p:grpSpPr>
        <p:sp>
          <p:nvSpPr>
            <p:cNvPr name="Freeform 36" id="36"/>
            <p:cNvSpPr/>
            <p:nvPr/>
          </p:nvSpPr>
          <p:spPr>
            <a:xfrm flipH="false" flipV="false" rot="0">
              <a:off x="0" y="0"/>
              <a:ext cx="2478151" cy="2414143"/>
            </a:xfrm>
            <a:custGeom>
              <a:avLst/>
              <a:gdLst/>
              <a:ahLst/>
              <a:cxnLst/>
              <a:rect r="r" b="b" t="t" l="l"/>
              <a:pathLst>
                <a:path h="2414143" w="2478151">
                  <a:moveTo>
                    <a:pt x="0" y="0"/>
                  </a:moveTo>
                  <a:lnTo>
                    <a:pt x="2478151" y="0"/>
                  </a:lnTo>
                  <a:lnTo>
                    <a:pt x="2478151" y="2414143"/>
                  </a:lnTo>
                  <a:lnTo>
                    <a:pt x="0" y="2414143"/>
                  </a:lnTo>
                  <a:lnTo>
                    <a:pt x="0" y="0"/>
                  </a:lnTo>
                  <a:close/>
                </a:path>
              </a:pathLst>
            </a:custGeom>
            <a:blipFill>
              <a:blip r:embed="rId8"/>
              <a:stretch>
                <a:fillRect l="-61931" t="-26341" r="-39766" b="-32284"/>
              </a:stretch>
            </a:blipFill>
          </p:spPr>
        </p:sp>
      </p:grpSp>
      <p:sp>
        <p:nvSpPr>
          <p:cNvPr name="TextBox 37" id="37"/>
          <p:cNvSpPr txBox="true"/>
          <p:nvPr/>
        </p:nvSpPr>
        <p:spPr>
          <a:xfrm rot="0">
            <a:off x="12477655" y="2077669"/>
            <a:ext cx="5232597" cy="460429"/>
          </a:xfrm>
          <a:prstGeom prst="rect">
            <a:avLst/>
          </a:prstGeom>
        </p:spPr>
        <p:txBody>
          <a:bodyPr anchor="t" rtlCol="false" tIns="0" lIns="0" bIns="0" rIns="0">
            <a:spAutoFit/>
          </a:bodyPr>
          <a:lstStyle/>
          <a:p>
            <a:pPr algn="l">
              <a:lnSpc>
                <a:spcPts val="2879"/>
              </a:lnSpc>
            </a:pPr>
            <a:r>
              <a:rPr lang="en-US" sz="2000">
                <a:solidFill>
                  <a:srgbClr val="FFFFFF"/>
                </a:solidFill>
                <a:latin typeface="Arimo"/>
                <a:ea typeface="Arimo"/>
                <a:cs typeface="Arimo"/>
                <a:sym typeface="Arimo"/>
              </a:rPr>
              <a:t>1 Sponsor </a:t>
            </a:r>
          </a:p>
        </p:txBody>
      </p:sp>
      <p:grpSp>
        <p:nvGrpSpPr>
          <p:cNvPr name="Group 38" id="38"/>
          <p:cNvGrpSpPr/>
          <p:nvPr/>
        </p:nvGrpSpPr>
        <p:grpSpPr>
          <a:xfrm rot="0">
            <a:off x="12477655" y="5684501"/>
            <a:ext cx="5206803" cy="292198"/>
            <a:chOff x="0" y="0"/>
            <a:chExt cx="6942404" cy="389598"/>
          </a:xfrm>
        </p:grpSpPr>
        <p:sp>
          <p:nvSpPr>
            <p:cNvPr name="Freeform 39" id="39"/>
            <p:cNvSpPr/>
            <p:nvPr/>
          </p:nvSpPr>
          <p:spPr>
            <a:xfrm flipH="false" flipV="false" rot="0">
              <a:off x="0" y="0"/>
              <a:ext cx="6942400" cy="389600"/>
            </a:xfrm>
            <a:custGeom>
              <a:avLst/>
              <a:gdLst/>
              <a:ahLst/>
              <a:cxnLst/>
              <a:rect r="r" b="b" t="t" l="l"/>
              <a:pathLst>
                <a:path h="389600" w="6942400">
                  <a:moveTo>
                    <a:pt x="0" y="0"/>
                  </a:moveTo>
                  <a:lnTo>
                    <a:pt x="6942400" y="0"/>
                  </a:lnTo>
                  <a:lnTo>
                    <a:pt x="6942400" y="389600"/>
                  </a:lnTo>
                  <a:lnTo>
                    <a:pt x="0" y="389600"/>
                  </a:lnTo>
                  <a:close/>
                </a:path>
              </a:pathLst>
            </a:custGeom>
            <a:blipFill>
              <a:blip r:embed="rId4">
                <a:alphaModFix amt="0"/>
              </a:blip>
              <a:stretch>
                <a:fillRect l="0" t="-297210" r="0" b="-297209"/>
              </a:stretch>
            </a:blipFill>
          </p:spPr>
        </p:sp>
        <p:sp>
          <p:nvSpPr>
            <p:cNvPr name="TextBox 40" id="40"/>
            <p:cNvSpPr txBox="true"/>
            <p:nvPr/>
          </p:nvSpPr>
          <p:spPr>
            <a:xfrm>
              <a:off x="0" y="-47625"/>
              <a:ext cx="6942404" cy="437223"/>
            </a:xfrm>
            <a:prstGeom prst="rect">
              <a:avLst/>
            </a:prstGeom>
          </p:spPr>
          <p:txBody>
            <a:bodyPr anchor="b" rtlCol="false" tIns="0" lIns="0" bIns="0" rIns="0"/>
            <a:lstStyle/>
            <a:p>
              <a:pPr algn="l">
                <a:lnSpc>
                  <a:spcPts val="2879"/>
                </a:lnSpc>
              </a:pPr>
              <a:r>
                <a:rPr lang="en-US" sz="2000">
                  <a:solidFill>
                    <a:srgbClr val="3C91FF"/>
                  </a:solidFill>
                  <a:latin typeface="Arimo"/>
                  <a:ea typeface="Arimo"/>
                  <a:cs typeface="Arimo"/>
                  <a:sym typeface="Arimo"/>
                </a:rPr>
                <a:t>What’s included?</a:t>
              </a:r>
            </a:p>
          </p:txBody>
        </p:sp>
      </p:grpSp>
      <p:sp>
        <p:nvSpPr>
          <p:cNvPr name="TextBox 41" id="41"/>
          <p:cNvSpPr txBox="true"/>
          <p:nvPr/>
        </p:nvSpPr>
        <p:spPr>
          <a:xfrm rot="0">
            <a:off x="12145604" y="5938961"/>
            <a:ext cx="5321998" cy="1430922"/>
          </a:xfrm>
          <a:prstGeom prst="rect">
            <a:avLst/>
          </a:prstGeom>
        </p:spPr>
        <p:txBody>
          <a:bodyPr anchor="t" rtlCol="false" tIns="0" lIns="0" bIns="0" rIns="0">
            <a:spAutoFit/>
          </a:bodyPr>
          <a:lstStyle/>
          <a:p>
            <a:pPr algn="l" marL="706120" indent="-353060" lvl="1">
              <a:lnSpc>
                <a:spcPts val="2351"/>
              </a:lnSpc>
              <a:buFont typeface="Arial"/>
              <a:buChar char="•"/>
            </a:pPr>
            <a:r>
              <a:rPr lang="en-US" sz="1399">
                <a:solidFill>
                  <a:srgbClr val="FFFFFF"/>
                </a:solidFill>
                <a:latin typeface="Arimo"/>
                <a:ea typeface="Arimo"/>
                <a:cs typeface="Arimo"/>
                <a:sym typeface="Arimo"/>
              </a:rPr>
              <a:t>1x Physical Branding on the glass staircase in the Grand Hall</a:t>
            </a:r>
          </a:p>
          <a:p>
            <a:pPr algn="l" marL="706120" indent="-353060" lvl="1">
              <a:lnSpc>
                <a:spcPts val="2351"/>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Breakpoints social, owned marketing channels, and more.</a:t>
            </a:r>
          </a:p>
        </p:txBody>
      </p:sp>
      <p:sp>
        <p:nvSpPr>
          <p:cNvPr name="TextBox 42" id="42"/>
          <p:cNvSpPr txBox="true"/>
          <p:nvPr/>
        </p:nvSpPr>
        <p:spPr>
          <a:xfrm rot="0">
            <a:off x="12477655" y="1763335"/>
            <a:ext cx="5206803" cy="361721"/>
          </a:xfrm>
          <a:prstGeom prst="rect">
            <a:avLst/>
          </a:prstGeom>
        </p:spPr>
        <p:txBody>
          <a:bodyPr anchor="t" rtlCol="false" tIns="0" lIns="0" bIns="0" rIns="0">
            <a:spAutoFit/>
          </a:bodyPr>
          <a:lstStyle/>
          <a:p>
            <a:pPr algn="l">
              <a:lnSpc>
                <a:spcPts val="2879"/>
              </a:lnSpc>
            </a:pPr>
            <a:r>
              <a:rPr lang="en-US" sz="2400">
                <a:solidFill>
                  <a:srgbClr val="3C91FF"/>
                </a:solidFill>
                <a:latin typeface="Arimo"/>
                <a:ea typeface="Arimo"/>
                <a:cs typeface="Arimo"/>
                <a:sym typeface="Arimo"/>
              </a:rPr>
              <a:t>Branding of Glass Staircase</a:t>
            </a:r>
          </a:p>
        </p:txBody>
      </p:sp>
      <p:sp>
        <p:nvSpPr>
          <p:cNvPr name="TextBox 43" id="43"/>
          <p:cNvSpPr txBox="true"/>
          <p:nvPr/>
        </p:nvSpPr>
        <p:spPr>
          <a:xfrm rot="0">
            <a:off x="12477655" y="8508616"/>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44" id="44"/>
          <p:cNvSpPr txBox="true"/>
          <p:nvPr/>
        </p:nvSpPr>
        <p:spPr>
          <a:xfrm rot="0">
            <a:off x="12477655" y="8851516"/>
            <a:ext cx="2089204" cy="479327"/>
          </a:xfrm>
          <a:prstGeom prst="rect">
            <a:avLst/>
          </a:prstGeom>
        </p:spPr>
        <p:txBody>
          <a:bodyPr anchor="t" rtlCol="false" tIns="0" lIns="0" bIns="0" rIns="0">
            <a:spAutoFit/>
          </a:bodyPr>
          <a:lstStyle/>
          <a:p>
            <a:pPr algn="l">
              <a:lnSpc>
                <a:spcPts val="4320"/>
              </a:lnSpc>
            </a:pPr>
            <a:r>
              <a:rPr lang="en-US" sz="3000">
                <a:solidFill>
                  <a:srgbClr val="3C91FF"/>
                </a:solidFill>
                <a:latin typeface="Arimo"/>
                <a:ea typeface="Arimo"/>
                <a:cs typeface="Arimo"/>
                <a:sym typeface="Arimo"/>
              </a:rPr>
              <a:t>$35,000</a:t>
            </a:r>
          </a:p>
        </p:txBody>
      </p:sp>
      <p:sp>
        <p:nvSpPr>
          <p:cNvPr name="TextBox 45" id="45"/>
          <p:cNvSpPr txBox="true"/>
          <p:nvPr/>
        </p:nvSpPr>
        <p:spPr>
          <a:xfrm rot="0">
            <a:off x="16725805" y="8508616"/>
            <a:ext cx="9653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46" id="46"/>
          <p:cNvSpPr txBox="true"/>
          <p:nvPr/>
        </p:nvSpPr>
        <p:spPr>
          <a:xfrm rot="0">
            <a:off x="16598808" y="8851516"/>
            <a:ext cx="1022404" cy="479327"/>
          </a:xfrm>
          <a:prstGeom prst="rect">
            <a:avLst/>
          </a:prstGeom>
        </p:spPr>
        <p:txBody>
          <a:bodyPr anchor="t" rtlCol="false" tIns="0" lIns="0" bIns="0" rIns="0">
            <a:spAutoFit/>
          </a:bodyPr>
          <a:lstStyle/>
          <a:p>
            <a:pPr algn="r">
              <a:lnSpc>
                <a:spcPts val="4320"/>
              </a:lnSpc>
            </a:pPr>
            <a:r>
              <a:rPr lang="en-US" sz="3000">
                <a:solidFill>
                  <a:srgbClr val="3C91FF"/>
                </a:solidFill>
                <a:latin typeface="Arimo"/>
                <a:ea typeface="Arimo"/>
                <a:cs typeface="Arimo"/>
                <a:sym typeface="Arimo"/>
              </a:rPr>
              <a:t>2 GA</a:t>
            </a:r>
          </a:p>
        </p:txBody>
      </p:sp>
      <p:sp>
        <p:nvSpPr>
          <p:cNvPr name="AutoShape 47" id="47"/>
          <p:cNvSpPr/>
          <p:nvPr/>
        </p:nvSpPr>
        <p:spPr>
          <a:xfrm rot="12780">
            <a:off x="12496305" y="8400926"/>
            <a:ext cx="5134689" cy="0"/>
          </a:xfrm>
          <a:prstGeom prst="line">
            <a:avLst/>
          </a:prstGeom>
          <a:ln cap="rnd" w="9525">
            <a:solidFill>
              <a:srgbClr val="3C91FF"/>
            </a:solidFill>
            <a:prstDash val="solid"/>
            <a:headEnd type="none" len="sm" w="sm"/>
            <a:tailEnd type="none" len="sm" w="sm"/>
          </a:ln>
        </p:spPr>
      </p:sp>
      <p:grpSp>
        <p:nvGrpSpPr>
          <p:cNvPr name="Group 48" id="48"/>
          <p:cNvGrpSpPr/>
          <p:nvPr/>
        </p:nvGrpSpPr>
        <p:grpSpPr>
          <a:xfrm rot="0">
            <a:off x="12477350" y="2491007"/>
            <a:ext cx="5143795" cy="3004204"/>
            <a:chOff x="0" y="0"/>
            <a:chExt cx="6858394" cy="4005605"/>
          </a:xfrm>
        </p:grpSpPr>
        <p:sp>
          <p:nvSpPr>
            <p:cNvPr name="Freeform 49" id="49"/>
            <p:cNvSpPr/>
            <p:nvPr/>
          </p:nvSpPr>
          <p:spPr>
            <a:xfrm flipH="false" flipV="false" rot="0">
              <a:off x="0" y="0"/>
              <a:ext cx="6858381" cy="4005580"/>
            </a:xfrm>
            <a:custGeom>
              <a:avLst/>
              <a:gdLst/>
              <a:ahLst/>
              <a:cxnLst/>
              <a:rect r="r" b="b" t="t" l="l"/>
              <a:pathLst>
                <a:path h="4005580" w="6858381">
                  <a:moveTo>
                    <a:pt x="0" y="0"/>
                  </a:moveTo>
                  <a:lnTo>
                    <a:pt x="6858381" y="0"/>
                  </a:lnTo>
                  <a:lnTo>
                    <a:pt x="6858381" y="4005580"/>
                  </a:lnTo>
                  <a:lnTo>
                    <a:pt x="0" y="4005580"/>
                  </a:lnTo>
                  <a:lnTo>
                    <a:pt x="0" y="0"/>
                  </a:lnTo>
                  <a:close/>
                </a:path>
              </a:pathLst>
            </a:custGeom>
            <a:blipFill>
              <a:blip r:embed="rId9"/>
              <a:stretch>
                <a:fillRect l="0" t="-7060" r="0" b="-7058"/>
              </a:stretch>
            </a:blipFill>
          </p:spPr>
        </p:sp>
      </p:grpSp>
      <p:grpSp>
        <p:nvGrpSpPr>
          <p:cNvPr name="Group 50" id="50"/>
          <p:cNvGrpSpPr/>
          <p:nvPr/>
        </p:nvGrpSpPr>
        <p:grpSpPr>
          <a:xfrm rot="0">
            <a:off x="13578354" y="2505237"/>
            <a:ext cx="2941796" cy="3004204"/>
            <a:chOff x="0" y="0"/>
            <a:chExt cx="3922395" cy="4005605"/>
          </a:xfrm>
        </p:grpSpPr>
        <p:sp>
          <p:nvSpPr>
            <p:cNvPr name="Freeform 51" id="51"/>
            <p:cNvSpPr/>
            <p:nvPr/>
          </p:nvSpPr>
          <p:spPr>
            <a:xfrm flipH="false" flipV="false" rot="0">
              <a:off x="0" y="0"/>
              <a:ext cx="3922395" cy="4005580"/>
            </a:xfrm>
            <a:custGeom>
              <a:avLst/>
              <a:gdLst/>
              <a:ahLst/>
              <a:cxnLst/>
              <a:rect r="r" b="b" t="t" l="l"/>
              <a:pathLst>
                <a:path h="4005580" w="3922395">
                  <a:moveTo>
                    <a:pt x="0" y="0"/>
                  </a:moveTo>
                  <a:lnTo>
                    <a:pt x="3922395" y="0"/>
                  </a:lnTo>
                  <a:lnTo>
                    <a:pt x="3922395" y="4005580"/>
                  </a:lnTo>
                  <a:lnTo>
                    <a:pt x="0" y="4005580"/>
                  </a:lnTo>
                  <a:lnTo>
                    <a:pt x="0" y="0"/>
                  </a:lnTo>
                  <a:close/>
                </a:path>
              </a:pathLst>
            </a:custGeom>
            <a:blipFill>
              <a:blip r:embed="rId10"/>
              <a:stretch>
                <a:fillRect l="-18499" t="-23203" r="-30190" b="-18914"/>
              </a:stretch>
            </a:blipFill>
          </p:spPr>
        </p:sp>
      </p:grpSp>
      <p:grpSp>
        <p:nvGrpSpPr>
          <p:cNvPr name="Group 52" id="52"/>
          <p:cNvGrpSpPr/>
          <p:nvPr/>
        </p:nvGrpSpPr>
        <p:grpSpPr>
          <a:xfrm rot="15">
            <a:off x="6801174" y="2946311"/>
            <a:ext cx="4816278" cy="2299935"/>
            <a:chOff x="0" y="0"/>
            <a:chExt cx="6421704" cy="3066580"/>
          </a:xfrm>
        </p:grpSpPr>
        <p:sp>
          <p:nvSpPr>
            <p:cNvPr name="Freeform 53" id="53"/>
            <p:cNvSpPr/>
            <p:nvPr/>
          </p:nvSpPr>
          <p:spPr>
            <a:xfrm flipH="false" flipV="false" rot="0">
              <a:off x="0" y="0"/>
              <a:ext cx="6421755" cy="3066542"/>
            </a:xfrm>
            <a:custGeom>
              <a:avLst/>
              <a:gdLst/>
              <a:ahLst/>
              <a:cxnLst/>
              <a:rect r="r" b="b" t="t" l="l"/>
              <a:pathLst>
                <a:path h="3066542" w="6421755">
                  <a:moveTo>
                    <a:pt x="0" y="0"/>
                  </a:moveTo>
                  <a:lnTo>
                    <a:pt x="6421755" y="0"/>
                  </a:lnTo>
                  <a:lnTo>
                    <a:pt x="6421755" y="3066542"/>
                  </a:lnTo>
                  <a:lnTo>
                    <a:pt x="0" y="3066542"/>
                  </a:lnTo>
                  <a:lnTo>
                    <a:pt x="0" y="0"/>
                  </a:lnTo>
                  <a:close/>
                </a:path>
              </a:pathLst>
            </a:custGeom>
            <a:blipFill>
              <a:blip r:embed="rId11">
                <a:alphaModFix amt="84000"/>
              </a:blip>
              <a:stretch>
                <a:fillRect l="0" t="0" r="0" b="-1"/>
              </a:stretch>
            </a:blipFill>
          </p:spPr>
        </p:sp>
      </p:grpSp>
      <p:grpSp>
        <p:nvGrpSpPr>
          <p:cNvPr name="Group 54" id="54"/>
          <p:cNvGrpSpPr/>
          <p:nvPr/>
        </p:nvGrpSpPr>
        <p:grpSpPr>
          <a:xfrm rot="15">
            <a:off x="12659363" y="2939567"/>
            <a:ext cx="4816278" cy="2299935"/>
            <a:chOff x="0" y="0"/>
            <a:chExt cx="6421704" cy="3066580"/>
          </a:xfrm>
        </p:grpSpPr>
        <p:sp>
          <p:nvSpPr>
            <p:cNvPr name="Freeform 55" id="55"/>
            <p:cNvSpPr/>
            <p:nvPr/>
          </p:nvSpPr>
          <p:spPr>
            <a:xfrm flipH="false" flipV="false" rot="0">
              <a:off x="0" y="0"/>
              <a:ext cx="6421755" cy="3066542"/>
            </a:xfrm>
            <a:custGeom>
              <a:avLst/>
              <a:gdLst/>
              <a:ahLst/>
              <a:cxnLst/>
              <a:rect r="r" b="b" t="t" l="l"/>
              <a:pathLst>
                <a:path h="3066542" w="6421755">
                  <a:moveTo>
                    <a:pt x="0" y="0"/>
                  </a:moveTo>
                  <a:lnTo>
                    <a:pt x="6421755" y="0"/>
                  </a:lnTo>
                  <a:lnTo>
                    <a:pt x="6421755" y="3066542"/>
                  </a:lnTo>
                  <a:lnTo>
                    <a:pt x="0" y="3066542"/>
                  </a:lnTo>
                  <a:lnTo>
                    <a:pt x="0" y="0"/>
                  </a:lnTo>
                  <a:close/>
                </a:path>
              </a:pathLst>
            </a:custGeom>
            <a:blipFill>
              <a:blip r:embed="rId11">
                <a:alphaModFix amt="84000"/>
              </a:blip>
              <a:stretch>
                <a:fillRect l="0" t="0" r="0" b="-1"/>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566023"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Sponsorships</a:t>
            </a:r>
          </a:p>
        </p:txBody>
      </p:sp>
      <p:grpSp>
        <p:nvGrpSpPr>
          <p:cNvPr name="Group 4" id="4"/>
          <p:cNvGrpSpPr/>
          <p:nvPr/>
        </p:nvGrpSpPr>
        <p:grpSpPr>
          <a:xfrm rot="0">
            <a:off x="17379201" y="9612382"/>
            <a:ext cx="331051" cy="296570"/>
            <a:chOff x="0" y="0"/>
            <a:chExt cx="441401" cy="395427"/>
          </a:xfrm>
        </p:grpSpPr>
        <p:sp>
          <p:nvSpPr>
            <p:cNvPr name="Freeform 5" id="5"/>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4"/>
              <a:stretch>
                <a:fillRect l="0" t="0" r="11" b="12"/>
              </a:stretch>
            </a:blipFill>
          </p:spPr>
        </p:sp>
      </p:grpSp>
      <p:sp>
        <p:nvSpPr>
          <p:cNvPr name="TextBox 6" id="6"/>
          <p:cNvSpPr txBox="true"/>
          <p:nvPr/>
        </p:nvSpPr>
        <p:spPr>
          <a:xfrm rot="0">
            <a:off x="567890" y="1803654"/>
            <a:ext cx="5295005" cy="373123"/>
          </a:xfrm>
          <a:prstGeom prst="rect">
            <a:avLst/>
          </a:prstGeom>
        </p:spPr>
        <p:txBody>
          <a:bodyPr anchor="t" rtlCol="false" tIns="0" lIns="0" bIns="0" rIns="0">
            <a:spAutoFit/>
          </a:bodyPr>
          <a:lstStyle/>
          <a:p>
            <a:pPr algn="l">
              <a:lnSpc>
                <a:spcPts val="2975"/>
              </a:lnSpc>
            </a:pPr>
            <a:r>
              <a:rPr lang="en-US" sz="2479">
                <a:solidFill>
                  <a:srgbClr val="3C91FF"/>
                </a:solidFill>
                <a:latin typeface="Arimo"/>
                <a:ea typeface="Arimo"/>
                <a:cs typeface="Arimo"/>
                <a:sym typeface="Arimo"/>
              </a:rPr>
              <a:t>Large Premium Digital Branding</a:t>
            </a:r>
          </a:p>
        </p:txBody>
      </p:sp>
      <p:sp>
        <p:nvSpPr>
          <p:cNvPr name="TextBox 7" id="7"/>
          <p:cNvSpPr txBox="true"/>
          <p:nvPr/>
        </p:nvSpPr>
        <p:spPr>
          <a:xfrm rot="0">
            <a:off x="567890" y="2104406"/>
            <a:ext cx="5406600" cy="483746"/>
          </a:xfrm>
          <a:prstGeom prst="rect">
            <a:avLst/>
          </a:prstGeom>
        </p:spPr>
        <p:txBody>
          <a:bodyPr anchor="t" rtlCol="false" tIns="0" lIns="0" bIns="0" rIns="0">
            <a:spAutoFit/>
          </a:bodyPr>
          <a:lstStyle/>
          <a:p>
            <a:pPr algn="l">
              <a:lnSpc>
                <a:spcPts val="2975"/>
              </a:lnSpc>
            </a:pPr>
            <a:r>
              <a:rPr lang="en-US" sz="2066">
                <a:solidFill>
                  <a:srgbClr val="FFFFFF"/>
                </a:solidFill>
                <a:latin typeface="Arimo"/>
                <a:ea typeface="Arimo"/>
                <a:cs typeface="Arimo"/>
                <a:sym typeface="Arimo"/>
              </a:rPr>
              <a:t>1 sponsor - left</a:t>
            </a:r>
          </a:p>
        </p:txBody>
      </p:sp>
      <p:sp>
        <p:nvSpPr>
          <p:cNvPr name="TextBox 8" id="8"/>
          <p:cNvSpPr txBox="true"/>
          <p:nvPr/>
        </p:nvSpPr>
        <p:spPr>
          <a:xfrm rot="0">
            <a:off x="567890" y="8365465"/>
            <a:ext cx="2099396" cy="277349"/>
          </a:xfrm>
          <a:prstGeom prst="rect">
            <a:avLst/>
          </a:prstGeom>
        </p:spPr>
        <p:txBody>
          <a:bodyPr anchor="t" rtlCol="false" tIns="0" lIns="0" bIns="0" rIns="0">
            <a:spAutoFit/>
          </a:bodyPr>
          <a:lstStyle/>
          <a:p>
            <a:pPr algn="l">
              <a:lnSpc>
                <a:spcPts val="2381"/>
              </a:lnSpc>
            </a:pPr>
            <a:r>
              <a:rPr lang="en-US" sz="1654">
                <a:solidFill>
                  <a:srgbClr val="FFFFFF"/>
                </a:solidFill>
                <a:latin typeface="Arimo"/>
                <a:ea typeface="Arimo"/>
                <a:cs typeface="Arimo"/>
                <a:sym typeface="Arimo"/>
              </a:rPr>
              <a:t>Investment:</a:t>
            </a:r>
          </a:p>
        </p:txBody>
      </p:sp>
      <p:sp>
        <p:nvSpPr>
          <p:cNvPr name="TextBox 9" id="9"/>
          <p:cNvSpPr txBox="true"/>
          <p:nvPr/>
        </p:nvSpPr>
        <p:spPr>
          <a:xfrm rot="0">
            <a:off x="567890" y="8720690"/>
            <a:ext cx="2158803" cy="492528"/>
          </a:xfrm>
          <a:prstGeom prst="rect">
            <a:avLst/>
          </a:prstGeom>
        </p:spPr>
        <p:txBody>
          <a:bodyPr anchor="t" rtlCol="false" tIns="0" lIns="0" bIns="0" rIns="0">
            <a:spAutoFit/>
          </a:bodyPr>
          <a:lstStyle/>
          <a:p>
            <a:pPr algn="l">
              <a:lnSpc>
                <a:spcPts val="4463"/>
              </a:lnSpc>
            </a:pPr>
            <a:r>
              <a:rPr lang="en-US" sz="3099">
                <a:solidFill>
                  <a:srgbClr val="3C91FF"/>
                </a:solidFill>
                <a:latin typeface="Arimo"/>
                <a:ea typeface="Arimo"/>
                <a:cs typeface="Arimo"/>
                <a:sym typeface="Arimo"/>
              </a:rPr>
              <a:t>$30,000</a:t>
            </a:r>
          </a:p>
        </p:txBody>
      </p:sp>
      <p:sp>
        <p:nvSpPr>
          <p:cNvPr name="TextBox 10" id="10"/>
          <p:cNvSpPr txBox="true"/>
          <p:nvPr/>
        </p:nvSpPr>
        <p:spPr>
          <a:xfrm rot="0">
            <a:off x="4957067" y="8365465"/>
            <a:ext cx="997201" cy="277349"/>
          </a:xfrm>
          <a:prstGeom prst="rect">
            <a:avLst/>
          </a:prstGeom>
        </p:spPr>
        <p:txBody>
          <a:bodyPr anchor="t" rtlCol="false" tIns="0" lIns="0" bIns="0" rIns="0">
            <a:spAutoFit/>
          </a:bodyPr>
          <a:lstStyle/>
          <a:p>
            <a:pPr algn="l">
              <a:lnSpc>
                <a:spcPts val="2381"/>
              </a:lnSpc>
            </a:pPr>
            <a:r>
              <a:rPr lang="en-US" sz="1654">
                <a:solidFill>
                  <a:srgbClr val="FFFFFF"/>
                </a:solidFill>
                <a:latin typeface="Arimo"/>
                <a:ea typeface="Arimo"/>
                <a:cs typeface="Arimo"/>
                <a:sym typeface="Arimo"/>
              </a:rPr>
              <a:t>Passes:</a:t>
            </a:r>
          </a:p>
        </p:txBody>
      </p:sp>
      <p:sp>
        <p:nvSpPr>
          <p:cNvPr name="TextBox 11" id="11"/>
          <p:cNvSpPr txBox="true"/>
          <p:nvPr/>
        </p:nvSpPr>
        <p:spPr>
          <a:xfrm rot="0">
            <a:off x="4825851" y="8720690"/>
            <a:ext cx="1056599" cy="492528"/>
          </a:xfrm>
          <a:prstGeom prst="rect">
            <a:avLst/>
          </a:prstGeom>
        </p:spPr>
        <p:txBody>
          <a:bodyPr anchor="t" rtlCol="false" tIns="0" lIns="0" bIns="0" rIns="0">
            <a:spAutoFit/>
          </a:bodyPr>
          <a:lstStyle/>
          <a:p>
            <a:pPr algn="r">
              <a:lnSpc>
                <a:spcPts val="4463"/>
              </a:lnSpc>
            </a:pPr>
            <a:r>
              <a:rPr lang="en-US" sz="3099">
                <a:solidFill>
                  <a:srgbClr val="3C91FF"/>
                </a:solidFill>
                <a:latin typeface="Arimo"/>
                <a:ea typeface="Arimo"/>
                <a:cs typeface="Arimo"/>
                <a:sym typeface="Arimo"/>
              </a:rPr>
              <a:t>2 GA</a:t>
            </a:r>
          </a:p>
        </p:txBody>
      </p:sp>
      <p:sp>
        <p:nvSpPr>
          <p:cNvPr name="TextBox 12" id="12"/>
          <p:cNvSpPr txBox="true"/>
          <p:nvPr/>
        </p:nvSpPr>
        <p:spPr>
          <a:xfrm rot="0">
            <a:off x="228524" y="6230779"/>
            <a:ext cx="5498402" cy="1446752"/>
          </a:xfrm>
          <a:prstGeom prst="rect">
            <a:avLst/>
          </a:prstGeom>
        </p:spPr>
        <p:txBody>
          <a:bodyPr anchor="t" rtlCol="false" tIns="0" lIns="0" bIns="0" rIns="0">
            <a:spAutoFit/>
          </a:bodyPr>
          <a:lstStyle/>
          <a:p>
            <a:pPr algn="just" marL="729446" indent="-364723" lvl="1">
              <a:lnSpc>
                <a:spcPts val="2255"/>
              </a:lnSpc>
              <a:buFont typeface="Arial"/>
              <a:buChar char="•"/>
            </a:pPr>
            <a:r>
              <a:rPr lang="en-US" sz="1446">
                <a:solidFill>
                  <a:srgbClr val="FFFFFF"/>
                </a:solidFill>
                <a:latin typeface="Arimo"/>
                <a:ea typeface="Arimo"/>
                <a:cs typeface="Arimo"/>
                <a:sym typeface="Arimo"/>
              </a:rPr>
              <a:t>1 LED screen above Grand Hall foyer</a:t>
            </a:r>
          </a:p>
          <a:p>
            <a:pPr algn="just" marL="729446" indent="-364723" lvl="1">
              <a:lnSpc>
                <a:spcPts val="2255"/>
              </a:lnSpc>
              <a:buFont typeface="Arial"/>
              <a:buChar char="•"/>
            </a:pPr>
            <a:r>
              <a:rPr lang="en-US" sz="1446">
                <a:solidFill>
                  <a:srgbClr val="FFFFFF"/>
                </a:solidFill>
                <a:latin typeface="Arimo"/>
                <a:ea typeface="Arimo"/>
                <a:cs typeface="Arimo"/>
                <a:sym typeface="Arimo"/>
              </a:rPr>
              <a:t>LED screen size - 31′ 2″ tall × 16′ 6½″ wide</a:t>
            </a:r>
          </a:p>
          <a:p>
            <a:pPr algn="just" marL="729446" indent="-364723" lvl="1">
              <a:lnSpc>
                <a:spcPts val="2255"/>
              </a:lnSpc>
              <a:buFont typeface="Arial"/>
              <a:buChar char="•"/>
            </a:pPr>
            <a:r>
              <a:rPr lang="en-US" sz="1446">
                <a:solidFill>
                  <a:srgbClr val="FFFFFF"/>
                </a:solidFill>
                <a:latin typeface="Arimo"/>
                <a:ea typeface="Arimo"/>
                <a:cs typeface="Arimo"/>
                <a:sym typeface="Arimo"/>
              </a:rPr>
              <a:t>Recognition on conference website and in conference materials, with amplification on Breakpoints social, owned marketing channels, and more.</a:t>
            </a:r>
          </a:p>
          <a:p>
            <a:pPr algn="just" marL="1412481" indent="-706241" lvl="1">
              <a:lnSpc>
                <a:spcPts val="4367"/>
              </a:lnSpc>
            </a:pPr>
          </a:p>
        </p:txBody>
      </p:sp>
      <p:grpSp>
        <p:nvGrpSpPr>
          <p:cNvPr name="Group 13" id="13"/>
          <p:cNvGrpSpPr/>
          <p:nvPr/>
        </p:nvGrpSpPr>
        <p:grpSpPr>
          <a:xfrm rot="0">
            <a:off x="567890" y="5894832"/>
            <a:ext cx="5379596" cy="301800"/>
            <a:chOff x="0" y="0"/>
            <a:chExt cx="7172795" cy="402400"/>
          </a:xfrm>
        </p:grpSpPr>
        <p:sp>
          <p:nvSpPr>
            <p:cNvPr name="Freeform 14" id="14"/>
            <p:cNvSpPr/>
            <p:nvPr/>
          </p:nvSpPr>
          <p:spPr>
            <a:xfrm flipH="false" flipV="false" rot="0">
              <a:off x="0" y="0"/>
              <a:ext cx="7172800" cy="402400"/>
            </a:xfrm>
            <a:custGeom>
              <a:avLst/>
              <a:gdLst/>
              <a:ahLst/>
              <a:cxnLst/>
              <a:rect r="r" b="b" t="t" l="l"/>
              <a:pathLst>
                <a:path h="402400" w="7172800">
                  <a:moveTo>
                    <a:pt x="0" y="0"/>
                  </a:moveTo>
                  <a:lnTo>
                    <a:pt x="7172800" y="0"/>
                  </a:lnTo>
                  <a:lnTo>
                    <a:pt x="7172800" y="402400"/>
                  </a:lnTo>
                  <a:lnTo>
                    <a:pt x="0" y="402400"/>
                  </a:lnTo>
                  <a:close/>
                </a:path>
              </a:pathLst>
            </a:custGeom>
            <a:blipFill>
              <a:blip r:embed="rId5">
                <a:alphaModFix amt="0"/>
              </a:blip>
              <a:stretch>
                <a:fillRect l="0" t="-297321" r="0" b="-297321"/>
              </a:stretch>
            </a:blipFill>
          </p:spPr>
        </p:sp>
        <p:sp>
          <p:nvSpPr>
            <p:cNvPr name="TextBox 15" id="15"/>
            <p:cNvSpPr txBox="true"/>
            <p:nvPr/>
          </p:nvSpPr>
          <p:spPr>
            <a:xfrm>
              <a:off x="0" y="-57150"/>
              <a:ext cx="7172795" cy="459550"/>
            </a:xfrm>
            <a:prstGeom prst="rect">
              <a:avLst/>
            </a:prstGeom>
          </p:spPr>
          <p:txBody>
            <a:bodyPr anchor="b" rtlCol="false" tIns="0" lIns="0" bIns="0" rIns="0"/>
            <a:lstStyle/>
            <a:p>
              <a:pPr algn="l">
                <a:lnSpc>
                  <a:spcPts val="2975"/>
                </a:lnSpc>
              </a:pPr>
              <a:r>
                <a:rPr lang="en-US" sz="2066">
                  <a:solidFill>
                    <a:srgbClr val="3C91FF"/>
                  </a:solidFill>
                  <a:latin typeface="Arimo"/>
                  <a:ea typeface="Arimo"/>
                  <a:cs typeface="Arimo"/>
                  <a:sym typeface="Arimo"/>
                </a:rPr>
                <a:t>What’s included?</a:t>
              </a:r>
            </a:p>
          </p:txBody>
        </p:sp>
      </p:grpSp>
      <p:grpSp>
        <p:nvGrpSpPr>
          <p:cNvPr name="Group 16" id="16"/>
          <p:cNvGrpSpPr/>
          <p:nvPr/>
        </p:nvGrpSpPr>
        <p:grpSpPr>
          <a:xfrm rot="0">
            <a:off x="567880" y="2570893"/>
            <a:ext cx="5314198" cy="3103797"/>
            <a:chOff x="0" y="0"/>
            <a:chExt cx="7085597" cy="4138397"/>
          </a:xfrm>
        </p:grpSpPr>
        <p:sp>
          <p:nvSpPr>
            <p:cNvPr name="Freeform 17" id="17"/>
            <p:cNvSpPr/>
            <p:nvPr/>
          </p:nvSpPr>
          <p:spPr>
            <a:xfrm flipH="false" flipV="false" rot="0">
              <a:off x="0" y="0"/>
              <a:ext cx="7085584" cy="4138422"/>
            </a:xfrm>
            <a:custGeom>
              <a:avLst/>
              <a:gdLst/>
              <a:ahLst/>
              <a:cxnLst/>
              <a:rect r="r" b="b" t="t" l="l"/>
              <a:pathLst>
                <a:path h="4138422" w="7085584">
                  <a:moveTo>
                    <a:pt x="0" y="0"/>
                  </a:moveTo>
                  <a:lnTo>
                    <a:pt x="7085584" y="0"/>
                  </a:lnTo>
                  <a:lnTo>
                    <a:pt x="7085584" y="4138422"/>
                  </a:lnTo>
                  <a:lnTo>
                    <a:pt x="0" y="4138422"/>
                  </a:lnTo>
                  <a:lnTo>
                    <a:pt x="0" y="0"/>
                  </a:lnTo>
                  <a:close/>
                </a:path>
              </a:pathLst>
            </a:custGeom>
            <a:blipFill>
              <a:blip r:embed="rId6"/>
              <a:stretch>
                <a:fillRect l="0" t="-100442" r="0" b="-56442"/>
              </a:stretch>
            </a:blipFill>
          </p:spPr>
        </p:sp>
      </p:grpSp>
      <p:sp>
        <p:nvSpPr>
          <p:cNvPr name="AutoShape 18" id="18"/>
          <p:cNvSpPr/>
          <p:nvPr/>
        </p:nvSpPr>
        <p:spPr>
          <a:xfrm rot="12780">
            <a:off x="541944" y="8252479"/>
            <a:ext cx="5300939" cy="0"/>
          </a:xfrm>
          <a:prstGeom prst="line">
            <a:avLst/>
          </a:prstGeom>
          <a:ln cap="rnd" w="9525">
            <a:solidFill>
              <a:srgbClr val="3C91FF"/>
            </a:solidFill>
            <a:prstDash val="solid"/>
            <a:headEnd type="none" len="sm" w="sm"/>
            <a:tailEnd type="none" len="sm" w="sm"/>
          </a:ln>
        </p:spPr>
      </p:sp>
      <p:grpSp>
        <p:nvGrpSpPr>
          <p:cNvPr name="Group 19" id="19"/>
          <p:cNvGrpSpPr/>
          <p:nvPr/>
        </p:nvGrpSpPr>
        <p:grpSpPr>
          <a:xfrm rot="0">
            <a:off x="1175518" y="2570893"/>
            <a:ext cx="3971401" cy="3103797"/>
            <a:chOff x="0" y="0"/>
            <a:chExt cx="5295202" cy="4138397"/>
          </a:xfrm>
        </p:grpSpPr>
        <p:sp>
          <p:nvSpPr>
            <p:cNvPr name="Freeform 20" id="20"/>
            <p:cNvSpPr/>
            <p:nvPr/>
          </p:nvSpPr>
          <p:spPr>
            <a:xfrm flipH="false" flipV="false" rot="0">
              <a:off x="0" y="0"/>
              <a:ext cx="5295138" cy="4138422"/>
            </a:xfrm>
            <a:custGeom>
              <a:avLst/>
              <a:gdLst/>
              <a:ahLst/>
              <a:cxnLst/>
              <a:rect r="r" b="b" t="t" l="l"/>
              <a:pathLst>
                <a:path h="4138422" w="5295138">
                  <a:moveTo>
                    <a:pt x="0" y="0"/>
                  </a:moveTo>
                  <a:lnTo>
                    <a:pt x="5295138" y="0"/>
                  </a:lnTo>
                  <a:lnTo>
                    <a:pt x="5295138" y="4138422"/>
                  </a:lnTo>
                  <a:lnTo>
                    <a:pt x="0" y="4138422"/>
                  </a:lnTo>
                  <a:lnTo>
                    <a:pt x="0" y="0"/>
                  </a:lnTo>
                  <a:close/>
                </a:path>
              </a:pathLst>
            </a:custGeom>
            <a:blipFill>
              <a:blip r:embed="rId7"/>
              <a:stretch>
                <a:fillRect l="0" t="-7" r="-1" b="-7"/>
              </a:stretch>
            </a:blipFill>
          </p:spPr>
        </p:sp>
      </p:grpSp>
      <p:grpSp>
        <p:nvGrpSpPr>
          <p:cNvPr name="Group 21" id="21"/>
          <p:cNvGrpSpPr/>
          <p:nvPr/>
        </p:nvGrpSpPr>
        <p:grpSpPr>
          <a:xfrm rot="0">
            <a:off x="2124646" y="3499818"/>
            <a:ext cx="730948" cy="1014746"/>
            <a:chOff x="0" y="0"/>
            <a:chExt cx="974598" cy="1352994"/>
          </a:xfrm>
        </p:grpSpPr>
        <p:sp>
          <p:nvSpPr>
            <p:cNvPr name="Freeform 22" id="22"/>
            <p:cNvSpPr/>
            <p:nvPr/>
          </p:nvSpPr>
          <p:spPr>
            <a:xfrm flipH="false" flipV="false" rot="0">
              <a:off x="0" y="0"/>
              <a:ext cx="974598" cy="1353058"/>
            </a:xfrm>
            <a:custGeom>
              <a:avLst/>
              <a:gdLst/>
              <a:ahLst/>
              <a:cxnLst/>
              <a:rect r="r" b="b" t="t" l="l"/>
              <a:pathLst>
                <a:path h="1353058" w="974598">
                  <a:moveTo>
                    <a:pt x="0" y="0"/>
                  </a:moveTo>
                  <a:lnTo>
                    <a:pt x="974598" y="0"/>
                  </a:lnTo>
                  <a:lnTo>
                    <a:pt x="974598" y="1353058"/>
                  </a:lnTo>
                  <a:lnTo>
                    <a:pt x="0" y="1353058"/>
                  </a:lnTo>
                  <a:close/>
                </a:path>
              </a:pathLst>
            </a:custGeom>
            <a:blipFill>
              <a:blip r:embed="rId5">
                <a:alphaModFix amt="0"/>
              </a:blip>
              <a:stretch>
                <a:fillRect l="-128118" t="0" r="-128118" b="4"/>
              </a:stretch>
            </a:blipFill>
            <a:ln w="78750" cap="sq">
              <a:solidFill>
                <a:srgbClr val="14F195"/>
              </a:solidFill>
              <a:prstDash val="solid"/>
              <a:miter/>
            </a:ln>
          </p:spPr>
        </p:sp>
      </p:grpSp>
      <p:grpSp>
        <p:nvGrpSpPr>
          <p:cNvPr name="Group 23" id="23"/>
          <p:cNvGrpSpPr/>
          <p:nvPr/>
        </p:nvGrpSpPr>
        <p:grpSpPr>
          <a:xfrm rot="0">
            <a:off x="8760200" y="3637045"/>
            <a:ext cx="687753" cy="971550"/>
            <a:chOff x="0" y="0"/>
            <a:chExt cx="917004" cy="1295400"/>
          </a:xfrm>
        </p:grpSpPr>
        <p:sp>
          <p:nvSpPr>
            <p:cNvPr name="Freeform 24" id="24"/>
            <p:cNvSpPr/>
            <p:nvPr/>
          </p:nvSpPr>
          <p:spPr>
            <a:xfrm flipH="false" flipV="false" rot="0">
              <a:off x="0" y="0"/>
              <a:ext cx="916940" cy="1295400"/>
            </a:xfrm>
            <a:custGeom>
              <a:avLst/>
              <a:gdLst/>
              <a:ahLst/>
              <a:cxnLst/>
              <a:rect r="r" b="b" t="t" l="l"/>
              <a:pathLst>
                <a:path h="1295400" w="916940">
                  <a:moveTo>
                    <a:pt x="0" y="0"/>
                  </a:moveTo>
                  <a:lnTo>
                    <a:pt x="916940" y="0"/>
                  </a:lnTo>
                  <a:lnTo>
                    <a:pt x="916940" y="1295400"/>
                  </a:lnTo>
                  <a:lnTo>
                    <a:pt x="0" y="1295400"/>
                  </a:lnTo>
                  <a:close/>
                </a:path>
              </a:pathLst>
            </a:custGeom>
            <a:blipFill>
              <a:blip r:embed="rId5">
                <a:alphaModFix amt="0"/>
              </a:blip>
              <a:stretch>
                <a:fillRect l="-131256" t="0" r="-131263" b="0"/>
              </a:stretch>
            </a:blipFill>
            <a:ln w="35550" cap="sq">
              <a:solidFill>
                <a:srgbClr val="AA67FB"/>
              </a:solidFill>
              <a:prstDash val="solid"/>
              <a:miter/>
            </a:ln>
          </p:spPr>
        </p:sp>
        <p:sp>
          <p:nvSpPr>
            <p:cNvPr name="TextBox 25" id="25"/>
            <p:cNvSpPr txBox="true"/>
            <p:nvPr/>
          </p:nvSpPr>
          <p:spPr>
            <a:xfrm>
              <a:off x="0" y="-19050"/>
              <a:ext cx="917004" cy="1314450"/>
            </a:xfrm>
            <a:prstGeom prst="rect">
              <a:avLst/>
            </a:prstGeom>
          </p:spPr>
          <p:txBody>
            <a:bodyPr anchor="ctr" rtlCol="false" tIns="50800" lIns="50800" bIns="50800" rIns="50800"/>
            <a:lstStyle/>
            <a:p>
              <a:pPr algn="ctr">
                <a:lnSpc>
                  <a:spcPts val="3131"/>
                </a:lnSpc>
              </a:pPr>
              <a:r>
                <a:rPr lang="en-US" sz="2610">
                  <a:solidFill>
                    <a:srgbClr val="000000"/>
                  </a:solidFill>
                  <a:latin typeface="Arial"/>
                  <a:ea typeface="Arial"/>
                  <a:cs typeface="Arial"/>
                  <a:sym typeface="Arial"/>
                </a:rPr>
                <a:t>2</a:t>
              </a:r>
            </a:p>
          </p:txBody>
        </p:sp>
      </p:grpSp>
      <p:sp>
        <p:nvSpPr>
          <p:cNvPr name="TextBox 26" id="26"/>
          <p:cNvSpPr txBox="true"/>
          <p:nvPr/>
        </p:nvSpPr>
        <p:spPr>
          <a:xfrm rot="0">
            <a:off x="6525016" y="1803654"/>
            <a:ext cx="5295005" cy="373123"/>
          </a:xfrm>
          <a:prstGeom prst="rect">
            <a:avLst/>
          </a:prstGeom>
        </p:spPr>
        <p:txBody>
          <a:bodyPr anchor="t" rtlCol="false" tIns="0" lIns="0" bIns="0" rIns="0">
            <a:spAutoFit/>
          </a:bodyPr>
          <a:lstStyle/>
          <a:p>
            <a:pPr algn="l">
              <a:lnSpc>
                <a:spcPts val="2975"/>
              </a:lnSpc>
            </a:pPr>
            <a:r>
              <a:rPr lang="en-US" sz="2479">
                <a:solidFill>
                  <a:srgbClr val="3C91FF"/>
                </a:solidFill>
                <a:latin typeface="Arimo"/>
                <a:ea typeface="Arimo"/>
                <a:cs typeface="Arimo"/>
                <a:sym typeface="Arimo"/>
              </a:rPr>
              <a:t>Large Premium Digital Branding</a:t>
            </a:r>
          </a:p>
        </p:txBody>
      </p:sp>
      <p:sp>
        <p:nvSpPr>
          <p:cNvPr name="TextBox 27" id="27"/>
          <p:cNvSpPr txBox="true"/>
          <p:nvPr/>
        </p:nvSpPr>
        <p:spPr>
          <a:xfrm rot="0">
            <a:off x="6525016" y="2104406"/>
            <a:ext cx="5406600" cy="483746"/>
          </a:xfrm>
          <a:prstGeom prst="rect">
            <a:avLst/>
          </a:prstGeom>
        </p:spPr>
        <p:txBody>
          <a:bodyPr anchor="t" rtlCol="false" tIns="0" lIns="0" bIns="0" rIns="0">
            <a:spAutoFit/>
          </a:bodyPr>
          <a:lstStyle/>
          <a:p>
            <a:pPr algn="l">
              <a:lnSpc>
                <a:spcPts val="2975"/>
              </a:lnSpc>
            </a:pPr>
            <a:r>
              <a:rPr lang="en-US" sz="2066">
                <a:solidFill>
                  <a:srgbClr val="FFFFFF"/>
                </a:solidFill>
                <a:latin typeface="Arimo"/>
                <a:ea typeface="Arimo"/>
                <a:cs typeface="Arimo"/>
                <a:sym typeface="Arimo"/>
              </a:rPr>
              <a:t>1 sponsor - middle</a:t>
            </a:r>
          </a:p>
        </p:txBody>
      </p:sp>
      <p:sp>
        <p:nvSpPr>
          <p:cNvPr name="TextBox 28" id="28"/>
          <p:cNvSpPr txBox="true"/>
          <p:nvPr/>
        </p:nvSpPr>
        <p:spPr>
          <a:xfrm rot="0">
            <a:off x="6525016" y="8365465"/>
            <a:ext cx="2099396" cy="277349"/>
          </a:xfrm>
          <a:prstGeom prst="rect">
            <a:avLst/>
          </a:prstGeom>
        </p:spPr>
        <p:txBody>
          <a:bodyPr anchor="t" rtlCol="false" tIns="0" lIns="0" bIns="0" rIns="0">
            <a:spAutoFit/>
          </a:bodyPr>
          <a:lstStyle/>
          <a:p>
            <a:pPr algn="l">
              <a:lnSpc>
                <a:spcPts val="2381"/>
              </a:lnSpc>
            </a:pPr>
            <a:r>
              <a:rPr lang="en-US" sz="1654">
                <a:solidFill>
                  <a:srgbClr val="FFFFFF"/>
                </a:solidFill>
                <a:latin typeface="Arimo"/>
                <a:ea typeface="Arimo"/>
                <a:cs typeface="Arimo"/>
                <a:sym typeface="Arimo"/>
              </a:rPr>
              <a:t>Investment:</a:t>
            </a:r>
          </a:p>
        </p:txBody>
      </p:sp>
      <p:sp>
        <p:nvSpPr>
          <p:cNvPr name="TextBox 29" id="29"/>
          <p:cNvSpPr txBox="true"/>
          <p:nvPr/>
        </p:nvSpPr>
        <p:spPr>
          <a:xfrm rot="0">
            <a:off x="6525016" y="8720690"/>
            <a:ext cx="2158803" cy="492528"/>
          </a:xfrm>
          <a:prstGeom prst="rect">
            <a:avLst/>
          </a:prstGeom>
        </p:spPr>
        <p:txBody>
          <a:bodyPr anchor="t" rtlCol="false" tIns="0" lIns="0" bIns="0" rIns="0">
            <a:spAutoFit/>
          </a:bodyPr>
          <a:lstStyle/>
          <a:p>
            <a:pPr algn="l">
              <a:lnSpc>
                <a:spcPts val="4463"/>
              </a:lnSpc>
            </a:pPr>
            <a:r>
              <a:rPr lang="en-US" sz="3099">
                <a:solidFill>
                  <a:srgbClr val="3C91FF"/>
                </a:solidFill>
                <a:latin typeface="Arimo"/>
                <a:ea typeface="Arimo"/>
                <a:cs typeface="Arimo"/>
                <a:sym typeface="Arimo"/>
              </a:rPr>
              <a:t>$30,000</a:t>
            </a:r>
          </a:p>
        </p:txBody>
      </p:sp>
      <p:sp>
        <p:nvSpPr>
          <p:cNvPr name="TextBox 30" id="30"/>
          <p:cNvSpPr txBox="true"/>
          <p:nvPr/>
        </p:nvSpPr>
        <p:spPr>
          <a:xfrm rot="0">
            <a:off x="10914193" y="8365465"/>
            <a:ext cx="997201" cy="277349"/>
          </a:xfrm>
          <a:prstGeom prst="rect">
            <a:avLst/>
          </a:prstGeom>
        </p:spPr>
        <p:txBody>
          <a:bodyPr anchor="t" rtlCol="false" tIns="0" lIns="0" bIns="0" rIns="0">
            <a:spAutoFit/>
          </a:bodyPr>
          <a:lstStyle/>
          <a:p>
            <a:pPr algn="l">
              <a:lnSpc>
                <a:spcPts val="2381"/>
              </a:lnSpc>
            </a:pPr>
            <a:r>
              <a:rPr lang="en-US" sz="1654">
                <a:solidFill>
                  <a:srgbClr val="FFFFFF"/>
                </a:solidFill>
                <a:latin typeface="Arimo"/>
                <a:ea typeface="Arimo"/>
                <a:cs typeface="Arimo"/>
                <a:sym typeface="Arimo"/>
              </a:rPr>
              <a:t>Passes:</a:t>
            </a:r>
          </a:p>
        </p:txBody>
      </p:sp>
      <p:sp>
        <p:nvSpPr>
          <p:cNvPr name="TextBox 31" id="31"/>
          <p:cNvSpPr txBox="true"/>
          <p:nvPr/>
        </p:nvSpPr>
        <p:spPr>
          <a:xfrm rot="0">
            <a:off x="10782976" y="8720690"/>
            <a:ext cx="1056599" cy="492528"/>
          </a:xfrm>
          <a:prstGeom prst="rect">
            <a:avLst/>
          </a:prstGeom>
        </p:spPr>
        <p:txBody>
          <a:bodyPr anchor="t" rtlCol="false" tIns="0" lIns="0" bIns="0" rIns="0">
            <a:spAutoFit/>
          </a:bodyPr>
          <a:lstStyle/>
          <a:p>
            <a:pPr algn="r">
              <a:lnSpc>
                <a:spcPts val="4463"/>
              </a:lnSpc>
            </a:pPr>
            <a:r>
              <a:rPr lang="en-US" sz="3099">
                <a:solidFill>
                  <a:srgbClr val="3C91FF"/>
                </a:solidFill>
                <a:latin typeface="Arimo"/>
                <a:ea typeface="Arimo"/>
                <a:cs typeface="Arimo"/>
                <a:sym typeface="Arimo"/>
              </a:rPr>
              <a:t>2 GA</a:t>
            </a:r>
          </a:p>
        </p:txBody>
      </p:sp>
      <p:sp>
        <p:nvSpPr>
          <p:cNvPr name="TextBox 32" id="32"/>
          <p:cNvSpPr txBox="true"/>
          <p:nvPr/>
        </p:nvSpPr>
        <p:spPr>
          <a:xfrm rot="0">
            <a:off x="6185649" y="6230779"/>
            <a:ext cx="5498402" cy="1446752"/>
          </a:xfrm>
          <a:prstGeom prst="rect">
            <a:avLst/>
          </a:prstGeom>
        </p:spPr>
        <p:txBody>
          <a:bodyPr anchor="t" rtlCol="false" tIns="0" lIns="0" bIns="0" rIns="0">
            <a:spAutoFit/>
          </a:bodyPr>
          <a:lstStyle/>
          <a:p>
            <a:pPr algn="just" marL="729446" indent="-364723" lvl="1">
              <a:lnSpc>
                <a:spcPts val="2255"/>
              </a:lnSpc>
              <a:buFont typeface="Arial"/>
              <a:buChar char="•"/>
            </a:pPr>
            <a:r>
              <a:rPr lang="en-US" sz="1446">
                <a:solidFill>
                  <a:srgbClr val="FFFFFF"/>
                </a:solidFill>
                <a:latin typeface="Arimo"/>
                <a:ea typeface="Arimo"/>
                <a:cs typeface="Arimo"/>
                <a:sym typeface="Arimo"/>
              </a:rPr>
              <a:t>1 LED screen above Grand Hall foyer</a:t>
            </a:r>
          </a:p>
          <a:p>
            <a:pPr algn="just" marL="729446" indent="-364723" lvl="1">
              <a:lnSpc>
                <a:spcPts val="2255"/>
              </a:lnSpc>
              <a:buFont typeface="Arial"/>
              <a:buChar char="•"/>
            </a:pPr>
            <a:r>
              <a:rPr lang="en-US" sz="1446">
                <a:solidFill>
                  <a:srgbClr val="FFFFFF"/>
                </a:solidFill>
                <a:latin typeface="Arimo"/>
                <a:ea typeface="Arimo"/>
                <a:cs typeface="Arimo"/>
                <a:sym typeface="Arimo"/>
              </a:rPr>
              <a:t>LED screen size - 31′ 2″ tall × 16′ 6½″ wide</a:t>
            </a:r>
          </a:p>
          <a:p>
            <a:pPr algn="just" marL="729446" indent="-364723" lvl="1">
              <a:lnSpc>
                <a:spcPts val="2255"/>
              </a:lnSpc>
              <a:buFont typeface="Arial"/>
              <a:buChar char="•"/>
            </a:pPr>
            <a:r>
              <a:rPr lang="en-US" sz="1446">
                <a:solidFill>
                  <a:srgbClr val="FFFFFF"/>
                </a:solidFill>
                <a:latin typeface="Arimo"/>
                <a:ea typeface="Arimo"/>
                <a:cs typeface="Arimo"/>
                <a:sym typeface="Arimo"/>
              </a:rPr>
              <a:t>Recognition on conference website and in conference materials, with amplification on Breakpoints social, owned marketing channels, and more.</a:t>
            </a:r>
          </a:p>
          <a:p>
            <a:pPr algn="just" marL="1412481" indent="-706241" lvl="1">
              <a:lnSpc>
                <a:spcPts val="4367"/>
              </a:lnSpc>
            </a:pPr>
          </a:p>
        </p:txBody>
      </p:sp>
      <p:grpSp>
        <p:nvGrpSpPr>
          <p:cNvPr name="Group 33" id="33"/>
          <p:cNvGrpSpPr/>
          <p:nvPr/>
        </p:nvGrpSpPr>
        <p:grpSpPr>
          <a:xfrm rot="0">
            <a:off x="6525016" y="5894832"/>
            <a:ext cx="5379596" cy="301800"/>
            <a:chOff x="0" y="0"/>
            <a:chExt cx="7172795" cy="402400"/>
          </a:xfrm>
        </p:grpSpPr>
        <p:sp>
          <p:nvSpPr>
            <p:cNvPr name="Freeform 34" id="34"/>
            <p:cNvSpPr/>
            <p:nvPr/>
          </p:nvSpPr>
          <p:spPr>
            <a:xfrm flipH="false" flipV="false" rot="0">
              <a:off x="0" y="0"/>
              <a:ext cx="7172800" cy="402400"/>
            </a:xfrm>
            <a:custGeom>
              <a:avLst/>
              <a:gdLst/>
              <a:ahLst/>
              <a:cxnLst/>
              <a:rect r="r" b="b" t="t" l="l"/>
              <a:pathLst>
                <a:path h="402400" w="7172800">
                  <a:moveTo>
                    <a:pt x="0" y="0"/>
                  </a:moveTo>
                  <a:lnTo>
                    <a:pt x="7172800" y="0"/>
                  </a:lnTo>
                  <a:lnTo>
                    <a:pt x="7172800" y="402400"/>
                  </a:lnTo>
                  <a:lnTo>
                    <a:pt x="0" y="402400"/>
                  </a:lnTo>
                  <a:close/>
                </a:path>
              </a:pathLst>
            </a:custGeom>
            <a:blipFill>
              <a:blip r:embed="rId5">
                <a:alphaModFix amt="0"/>
              </a:blip>
              <a:stretch>
                <a:fillRect l="0" t="-297321" r="0" b="-297321"/>
              </a:stretch>
            </a:blipFill>
          </p:spPr>
        </p:sp>
        <p:sp>
          <p:nvSpPr>
            <p:cNvPr name="TextBox 35" id="35"/>
            <p:cNvSpPr txBox="true"/>
            <p:nvPr/>
          </p:nvSpPr>
          <p:spPr>
            <a:xfrm>
              <a:off x="0" y="-57150"/>
              <a:ext cx="7172795" cy="459550"/>
            </a:xfrm>
            <a:prstGeom prst="rect">
              <a:avLst/>
            </a:prstGeom>
          </p:spPr>
          <p:txBody>
            <a:bodyPr anchor="b" rtlCol="false" tIns="0" lIns="0" bIns="0" rIns="0"/>
            <a:lstStyle/>
            <a:p>
              <a:pPr algn="l">
                <a:lnSpc>
                  <a:spcPts val="2975"/>
                </a:lnSpc>
              </a:pPr>
              <a:r>
                <a:rPr lang="en-US" sz="2066">
                  <a:solidFill>
                    <a:srgbClr val="3C91FF"/>
                  </a:solidFill>
                  <a:latin typeface="Arimo"/>
                  <a:ea typeface="Arimo"/>
                  <a:cs typeface="Arimo"/>
                  <a:sym typeface="Arimo"/>
                </a:rPr>
                <a:t>What’s included?</a:t>
              </a:r>
            </a:p>
          </p:txBody>
        </p:sp>
      </p:grpSp>
      <p:grpSp>
        <p:nvGrpSpPr>
          <p:cNvPr name="Group 36" id="36"/>
          <p:cNvGrpSpPr/>
          <p:nvPr/>
        </p:nvGrpSpPr>
        <p:grpSpPr>
          <a:xfrm rot="0">
            <a:off x="6525006" y="2570893"/>
            <a:ext cx="5314198" cy="3103797"/>
            <a:chOff x="0" y="0"/>
            <a:chExt cx="7085597" cy="4138397"/>
          </a:xfrm>
        </p:grpSpPr>
        <p:sp>
          <p:nvSpPr>
            <p:cNvPr name="Freeform 37" id="37"/>
            <p:cNvSpPr/>
            <p:nvPr/>
          </p:nvSpPr>
          <p:spPr>
            <a:xfrm flipH="false" flipV="false" rot="0">
              <a:off x="0" y="0"/>
              <a:ext cx="7085584" cy="4138422"/>
            </a:xfrm>
            <a:custGeom>
              <a:avLst/>
              <a:gdLst/>
              <a:ahLst/>
              <a:cxnLst/>
              <a:rect r="r" b="b" t="t" l="l"/>
              <a:pathLst>
                <a:path h="4138422" w="7085584">
                  <a:moveTo>
                    <a:pt x="0" y="0"/>
                  </a:moveTo>
                  <a:lnTo>
                    <a:pt x="7085584" y="0"/>
                  </a:lnTo>
                  <a:lnTo>
                    <a:pt x="7085584" y="4138422"/>
                  </a:lnTo>
                  <a:lnTo>
                    <a:pt x="0" y="4138422"/>
                  </a:lnTo>
                  <a:lnTo>
                    <a:pt x="0" y="0"/>
                  </a:lnTo>
                  <a:close/>
                </a:path>
              </a:pathLst>
            </a:custGeom>
            <a:blipFill>
              <a:blip r:embed="rId6"/>
              <a:stretch>
                <a:fillRect l="0" t="-100442" r="0" b="-56442"/>
              </a:stretch>
            </a:blipFill>
          </p:spPr>
        </p:sp>
      </p:grpSp>
      <p:sp>
        <p:nvSpPr>
          <p:cNvPr name="AutoShape 38" id="38"/>
          <p:cNvSpPr/>
          <p:nvPr/>
        </p:nvSpPr>
        <p:spPr>
          <a:xfrm rot="12780">
            <a:off x="6499069" y="8252479"/>
            <a:ext cx="5300939" cy="0"/>
          </a:xfrm>
          <a:prstGeom prst="line">
            <a:avLst/>
          </a:prstGeom>
          <a:ln cap="rnd" w="9525">
            <a:solidFill>
              <a:srgbClr val="3C91FF"/>
            </a:solidFill>
            <a:prstDash val="solid"/>
            <a:headEnd type="none" len="sm" w="sm"/>
            <a:tailEnd type="none" len="sm" w="sm"/>
          </a:ln>
        </p:spPr>
      </p:sp>
      <p:grpSp>
        <p:nvGrpSpPr>
          <p:cNvPr name="Group 39" id="39"/>
          <p:cNvGrpSpPr/>
          <p:nvPr/>
        </p:nvGrpSpPr>
        <p:grpSpPr>
          <a:xfrm rot="0">
            <a:off x="7132634" y="2570893"/>
            <a:ext cx="3971401" cy="3103797"/>
            <a:chOff x="0" y="0"/>
            <a:chExt cx="5295202" cy="4138397"/>
          </a:xfrm>
        </p:grpSpPr>
        <p:sp>
          <p:nvSpPr>
            <p:cNvPr name="Freeform 40" id="40"/>
            <p:cNvSpPr/>
            <p:nvPr/>
          </p:nvSpPr>
          <p:spPr>
            <a:xfrm flipH="false" flipV="false" rot="0">
              <a:off x="0" y="0"/>
              <a:ext cx="5295138" cy="4138422"/>
            </a:xfrm>
            <a:custGeom>
              <a:avLst/>
              <a:gdLst/>
              <a:ahLst/>
              <a:cxnLst/>
              <a:rect r="r" b="b" t="t" l="l"/>
              <a:pathLst>
                <a:path h="4138422" w="5295138">
                  <a:moveTo>
                    <a:pt x="0" y="0"/>
                  </a:moveTo>
                  <a:lnTo>
                    <a:pt x="5295138" y="0"/>
                  </a:lnTo>
                  <a:lnTo>
                    <a:pt x="5295138" y="4138422"/>
                  </a:lnTo>
                  <a:lnTo>
                    <a:pt x="0" y="4138422"/>
                  </a:lnTo>
                  <a:lnTo>
                    <a:pt x="0" y="0"/>
                  </a:lnTo>
                  <a:close/>
                </a:path>
              </a:pathLst>
            </a:custGeom>
            <a:blipFill>
              <a:blip r:embed="rId7"/>
              <a:stretch>
                <a:fillRect l="0" t="-7" r="-1" b="-7"/>
              </a:stretch>
            </a:blipFill>
          </p:spPr>
        </p:sp>
      </p:grpSp>
      <p:grpSp>
        <p:nvGrpSpPr>
          <p:cNvPr name="Group 41" id="41"/>
          <p:cNvGrpSpPr/>
          <p:nvPr/>
        </p:nvGrpSpPr>
        <p:grpSpPr>
          <a:xfrm rot="0">
            <a:off x="8767124" y="3528555"/>
            <a:ext cx="730948" cy="1014746"/>
            <a:chOff x="0" y="0"/>
            <a:chExt cx="974598" cy="1352994"/>
          </a:xfrm>
        </p:grpSpPr>
        <p:sp>
          <p:nvSpPr>
            <p:cNvPr name="Freeform 42" id="42"/>
            <p:cNvSpPr/>
            <p:nvPr/>
          </p:nvSpPr>
          <p:spPr>
            <a:xfrm flipH="false" flipV="false" rot="0">
              <a:off x="0" y="0"/>
              <a:ext cx="974598" cy="1353058"/>
            </a:xfrm>
            <a:custGeom>
              <a:avLst/>
              <a:gdLst/>
              <a:ahLst/>
              <a:cxnLst/>
              <a:rect r="r" b="b" t="t" l="l"/>
              <a:pathLst>
                <a:path h="1353058" w="974598">
                  <a:moveTo>
                    <a:pt x="0" y="0"/>
                  </a:moveTo>
                  <a:lnTo>
                    <a:pt x="974598" y="0"/>
                  </a:lnTo>
                  <a:lnTo>
                    <a:pt x="974598" y="1353058"/>
                  </a:lnTo>
                  <a:lnTo>
                    <a:pt x="0" y="1353058"/>
                  </a:lnTo>
                  <a:close/>
                </a:path>
              </a:pathLst>
            </a:custGeom>
            <a:blipFill>
              <a:blip r:embed="rId5">
                <a:alphaModFix amt="0"/>
              </a:blip>
              <a:stretch>
                <a:fillRect l="-128118" t="0" r="-128118" b="4"/>
              </a:stretch>
            </a:blipFill>
            <a:ln w="78750" cap="sq">
              <a:solidFill>
                <a:srgbClr val="AA67FB"/>
              </a:solidFill>
              <a:prstDash val="solid"/>
              <a:miter/>
            </a:ln>
          </p:spPr>
        </p:sp>
      </p:grpSp>
      <p:sp>
        <p:nvSpPr>
          <p:cNvPr name="TextBox 43" id="43"/>
          <p:cNvSpPr txBox="true"/>
          <p:nvPr/>
        </p:nvSpPr>
        <p:spPr>
          <a:xfrm rot="0">
            <a:off x="12482170" y="1803654"/>
            <a:ext cx="5295005" cy="373123"/>
          </a:xfrm>
          <a:prstGeom prst="rect">
            <a:avLst/>
          </a:prstGeom>
        </p:spPr>
        <p:txBody>
          <a:bodyPr anchor="t" rtlCol="false" tIns="0" lIns="0" bIns="0" rIns="0">
            <a:spAutoFit/>
          </a:bodyPr>
          <a:lstStyle/>
          <a:p>
            <a:pPr algn="l">
              <a:lnSpc>
                <a:spcPts val="2975"/>
              </a:lnSpc>
            </a:pPr>
            <a:r>
              <a:rPr lang="en-US" sz="2479">
                <a:solidFill>
                  <a:srgbClr val="3C91FF"/>
                </a:solidFill>
                <a:latin typeface="Arimo"/>
                <a:ea typeface="Arimo"/>
                <a:cs typeface="Arimo"/>
                <a:sym typeface="Arimo"/>
              </a:rPr>
              <a:t>Large Premium Digital Branding</a:t>
            </a:r>
          </a:p>
        </p:txBody>
      </p:sp>
      <p:sp>
        <p:nvSpPr>
          <p:cNvPr name="TextBox 44" id="44"/>
          <p:cNvSpPr txBox="true"/>
          <p:nvPr/>
        </p:nvSpPr>
        <p:spPr>
          <a:xfrm rot="0">
            <a:off x="12482170" y="2104406"/>
            <a:ext cx="5406600" cy="483746"/>
          </a:xfrm>
          <a:prstGeom prst="rect">
            <a:avLst/>
          </a:prstGeom>
        </p:spPr>
        <p:txBody>
          <a:bodyPr anchor="t" rtlCol="false" tIns="0" lIns="0" bIns="0" rIns="0">
            <a:spAutoFit/>
          </a:bodyPr>
          <a:lstStyle/>
          <a:p>
            <a:pPr algn="l">
              <a:lnSpc>
                <a:spcPts val="2975"/>
              </a:lnSpc>
            </a:pPr>
            <a:r>
              <a:rPr lang="en-US" sz="2066">
                <a:solidFill>
                  <a:srgbClr val="FFFFFF"/>
                </a:solidFill>
                <a:latin typeface="Arimo"/>
                <a:ea typeface="Arimo"/>
                <a:cs typeface="Arimo"/>
                <a:sym typeface="Arimo"/>
              </a:rPr>
              <a:t>1 sponsor - right</a:t>
            </a:r>
          </a:p>
        </p:txBody>
      </p:sp>
      <p:sp>
        <p:nvSpPr>
          <p:cNvPr name="TextBox 45" id="45"/>
          <p:cNvSpPr txBox="true"/>
          <p:nvPr/>
        </p:nvSpPr>
        <p:spPr>
          <a:xfrm rot="0">
            <a:off x="12482170" y="8365465"/>
            <a:ext cx="2099396" cy="277349"/>
          </a:xfrm>
          <a:prstGeom prst="rect">
            <a:avLst/>
          </a:prstGeom>
        </p:spPr>
        <p:txBody>
          <a:bodyPr anchor="t" rtlCol="false" tIns="0" lIns="0" bIns="0" rIns="0">
            <a:spAutoFit/>
          </a:bodyPr>
          <a:lstStyle/>
          <a:p>
            <a:pPr algn="l">
              <a:lnSpc>
                <a:spcPts val="2381"/>
              </a:lnSpc>
            </a:pPr>
            <a:r>
              <a:rPr lang="en-US" sz="1654">
                <a:solidFill>
                  <a:srgbClr val="FFFFFF"/>
                </a:solidFill>
                <a:latin typeface="Arimo"/>
                <a:ea typeface="Arimo"/>
                <a:cs typeface="Arimo"/>
                <a:sym typeface="Arimo"/>
              </a:rPr>
              <a:t>Investment:</a:t>
            </a:r>
          </a:p>
        </p:txBody>
      </p:sp>
      <p:sp>
        <p:nvSpPr>
          <p:cNvPr name="TextBox 46" id="46"/>
          <p:cNvSpPr txBox="true"/>
          <p:nvPr/>
        </p:nvSpPr>
        <p:spPr>
          <a:xfrm rot="0">
            <a:off x="12482170" y="8720690"/>
            <a:ext cx="2158803" cy="492528"/>
          </a:xfrm>
          <a:prstGeom prst="rect">
            <a:avLst/>
          </a:prstGeom>
        </p:spPr>
        <p:txBody>
          <a:bodyPr anchor="t" rtlCol="false" tIns="0" lIns="0" bIns="0" rIns="0">
            <a:spAutoFit/>
          </a:bodyPr>
          <a:lstStyle/>
          <a:p>
            <a:pPr algn="l">
              <a:lnSpc>
                <a:spcPts val="4463"/>
              </a:lnSpc>
            </a:pPr>
            <a:r>
              <a:rPr lang="en-US" sz="3099">
                <a:solidFill>
                  <a:srgbClr val="3C91FF"/>
                </a:solidFill>
                <a:latin typeface="Arimo"/>
                <a:ea typeface="Arimo"/>
                <a:cs typeface="Arimo"/>
                <a:sym typeface="Arimo"/>
              </a:rPr>
              <a:t>$30,000</a:t>
            </a:r>
          </a:p>
        </p:txBody>
      </p:sp>
      <p:sp>
        <p:nvSpPr>
          <p:cNvPr name="TextBox 47" id="47"/>
          <p:cNvSpPr txBox="true"/>
          <p:nvPr/>
        </p:nvSpPr>
        <p:spPr>
          <a:xfrm rot="0">
            <a:off x="16871347" y="8365465"/>
            <a:ext cx="997201" cy="277349"/>
          </a:xfrm>
          <a:prstGeom prst="rect">
            <a:avLst/>
          </a:prstGeom>
        </p:spPr>
        <p:txBody>
          <a:bodyPr anchor="t" rtlCol="false" tIns="0" lIns="0" bIns="0" rIns="0">
            <a:spAutoFit/>
          </a:bodyPr>
          <a:lstStyle/>
          <a:p>
            <a:pPr algn="l">
              <a:lnSpc>
                <a:spcPts val="2381"/>
              </a:lnSpc>
            </a:pPr>
            <a:r>
              <a:rPr lang="en-US" sz="1654">
                <a:solidFill>
                  <a:srgbClr val="FFFFFF"/>
                </a:solidFill>
                <a:latin typeface="Arimo"/>
                <a:ea typeface="Arimo"/>
                <a:cs typeface="Arimo"/>
                <a:sym typeface="Arimo"/>
              </a:rPr>
              <a:t>Passes:</a:t>
            </a:r>
          </a:p>
        </p:txBody>
      </p:sp>
      <p:sp>
        <p:nvSpPr>
          <p:cNvPr name="TextBox 48" id="48"/>
          <p:cNvSpPr txBox="true"/>
          <p:nvPr/>
        </p:nvSpPr>
        <p:spPr>
          <a:xfrm rot="0">
            <a:off x="16740130" y="8720690"/>
            <a:ext cx="1056599" cy="492528"/>
          </a:xfrm>
          <a:prstGeom prst="rect">
            <a:avLst/>
          </a:prstGeom>
        </p:spPr>
        <p:txBody>
          <a:bodyPr anchor="t" rtlCol="false" tIns="0" lIns="0" bIns="0" rIns="0">
            <a:spAutoFit/>
          </a:bodyPr>
          <a:lstStyle/>
          <a:p>
            <a:pPr algn="r">
              <a:lnSpc>
                <a:spcPts val="4463"/>
              </a:lnSpc>
            </a:pPr>
            <a:r>
              <a:rPr lang="en-US" sz="3099">
                <a:solidFill>
                  <a:srgbClr val="3C91FF"/>
                </a:solidFill>
                <a:latin typeface="Arimo"/>
                <a:ea typeface="Arimo"/>
                <a:cs typeface="Arimo"/>
                <a:sym typeface="Arimo"/>
              </a:rPr>
              <a:t>2 GA</a:t>
            </a:r>
          </a:p>
        </p:txBody>
      </p:sp>
      <p:sp>
        <p:nvSpPr>
          <p:cNvPr name="TextBox 49" id="49"/>
          <p:cNvSpPr txBox="true"/>
          <p:nvPr/>
        </p:nvSpPr>
        <p:spPr>
          <a:xfrm rot="0">
            <a:off x="12142803" y="6230779"/>
            <a:ext cx="5498402" cy="1446752"/>
          </a:xfrm>
          <a:prstGeom prst="rect">
            <a:avLst/>
          </a:prstGeom>
        </p:spPr>
        <p:txBody>
          <a:bodyPr anchor="t" rtlCol="false" tIns="0" lIns="0" bIns="0" rIns="0">
            <a:spAutoFit/>
          </a:bodyPr>
          <a:lstStyle/>
          <a:p>
            <a:pPr algn="just" marL="729446" indent="-364723" lvl="1">
              <a:lnSpc>
                <a:spcPts val="2255"/>
              </a:lnSpc>
              <a:buFont typeface="Arial"/>
              <a:buChar char="•"/>
            </a:pPr>
            <a:r>
              <a:rPr lang="en-US" sz="1446">
                <a:solidFill>
                  <a:srgbClr val="FFFFFF"/>
                </a:solidFill>
                <a:latin typeface="Arimo"/>
                <a:ea typeface="Arimo"/>
                <a:cs typeface="Arimo"/>
                <a:sym typeface="Arimo"/>
              </a:rPr>
              <a:t>1 LED screen above Grand Hall foyer</a:t>
            </a:r>
          </a:p>
          <a:p>
            <a:pPr algn="just" marL="729446" indent="-364723" lvl="1">
              <a:lnSpc>
                <a:spcPts val="2255"/>
              </a:lnSpc>
              <a:buFont typeface="Arial"/>
              <a:buChar char="•"/>
            </a:pPr>
            <a:r>
              <a:rPr lang="en-US" sz="1446">
                <a:solidFill>
                  <a:srgbClr val="FFFFFF"/>
                </a:solidFill>
                <a:latin typeface="Arimo"/>
                <a:ea typeface="Arimo"/>
                <a:cs typeface="Arimo"/>
                <a:sym typeface="Arimo"/>
              </a:rPr>
              <a:t>LED screen size - 31′ 2″ tall × 16′ 6½″ wide</a:t>
            </a:r>
          </a:p>
          <a:p>
            <a:pPr algn="just" marL="729446" indent="-364723" lvl="1">
              <a:lnSpc>
                <a:spcPts val="2255"/>
              </a:lnSpc>
              <a:buFont typeface="Arial"/>
              <a:buChar char="•"/>
            </a:pPr>
            <a:r>
              <a:rPr lang="en-US" sz="1446">
                <a:solidFill>
                  <a:srgbClr val="FFFFFF"/>
                </a:solidFill>
                <a:latin typeface="Arimo"/>
                <a:ea typeface="Arimo"/>
                <a:cs typeface="Arimo"/>
                <a:sym typeface="Arimo"/>
              </a:rPr>
              <a:t>Recognition on conference website and in conference materials, with amplification on Breakpoints social, owned marketing channels, and more.</a:t>
            </a:r>
          </a:p>
          <a:p>
            <a:pPr algn="just" marL="1412481" indent="-706241" lvl="1">
              <a:lnSpc>
                <a:spcPts val="4367"/>
              </a:lnSpc>
            </a:pPr>
          </a:p>
        </p:txBody>
      </p:sp>
      <p:grpSp>
        <p:nvGrpSpPr>
          <p:cNvPr name="Group 50" id="50"/>
          <p:cNvGrpSpPr/>
          <p:nvPr/>
        </p:nvGrpSpPr>
        <p:grpSpPr>
          <a:xfrm rot="0">
            <a:off x="12482170" y="5894832"/>
            <a:ext cx="5379596" cy="301800"/>
            <a:chOff x="0" y="0"/>
            <a:chExt cx="7172795" cy="402400"/>
          </a:xfrm>
        </p:grpSpPr>
        <p:sp>
          <p:nvSpPr>
            <p:cNvPr name="Freeform 51" id="51"/>
            <p:cNvSpPr/>
            <p:nvPr/>
          </p:nvSpPr>
          <p:spPr>
            <a:xfrm flipH="false" flipV="false" rot="0">
              <a:off x="0" y="0"/>
              <a:ext cx="7172800" cy="402400"/>
            </a:xfrm>
            <a:custGeom>
              <a:avLst/>
              <a:gdLst/>
              <a:ahLst/>
              <a:cxnLst/>
              <a:rect r="r" b="b" t="t" l="l"/>
              <a:pathLst>
                <a:path h="402400" w="7172800">
                  <a:moveTo>
                    <a:pt x="0" y="0"/>
                  </a:moveTo>
                  <a:lnTo>
                    <a:pt x="7172800" y="0"/>
                  </a:lnTo>
                  <a:lnTo>
                    <a:pt x="7172800" y="402400"/>
                  </a:lnTo>
                  <a:lnTo>
                    <a:pt x="0" y="402400"/>
                  </a:lnTo>
                  <a:close/>
                </a:path>
              </a:pathLst>
            </a:custGeom>
            <a:blipFill>
              <a:blip r:embed="rId5">
                <a:alphaModFix amt="0"/>
              </a:blip>
              <a:stretch>
                <a:fillRect l="0" t="-297321" r="0" b="-297321"/>
              </a:stretch>
            </a:blipFill>
          </p:spPr>
        </p:sp>
        <p:sp>
          <p:nvSpPr>
            <p:cNvPr name="TextBox 52" id="52"/>
            <p:cNvSpPr txBox="true"/>
            <p:nvPr/>
          </p:nvSpPr>
          <p:spPr>
            <a:xfrm>
              <a:off x="0" y="-57150"/>
              <a:ext cx="7172795" cy="459550"/>
            </a:xfrm>
            <a:prstGeom prst="rect">
              <a:avLst/>
            </a:prstGeom>
          </p:spPr>
          <p:txBody>
            <a:bodyPr anchor="b" rtlCol="false" tIns="0" lIns="0" bIns="0" rIns="0"/>
            <a:lstStyle/>
            <a:p>
              <a:pPr algn="l">
                <a:lnSpc>
                  <a:spcPts val="2975"/>
                </a:lnSpc>
              </a:pPr>
              <a:r>
                <a:rPr lang="en-US" sz="2066">
                  <a:solidFill>
                    <a:srgbClr val="3C91FF"/>
                  </a:solidFill>
                  <a:latin typeface="Arimo"/>
                  <a:ea typeface="Arimo"/>
                  <a:cs typeface="Arimo"/>
                  <a:sym typeface="Arimo"/>
                </a:rPr>
                <a:t>What’s included?</a:t>
              </a:r>
            </a:p>
          </p:txBody>
        </p:sp>
      </p:grpSp>
      <p:grpSp>
        <p:nvGrpSpPr>
          <p:cNvPr name="Group 53" id="53"/>
          <p:cNvGrpSpPr/>
          <p:nvPr/>
        </p:nvGrpSpPr>
        <p:grpSpPr>
          <a:xfrm rot="0">
            <a:off x="12482151" y="2570893"/>
            <a:ext cx="5314198" cy="3103797"/>
            <a:chOff x="0" y="0"/>
            <a:chExt cx="7085597" cy="4138397"/>
          </a:xfrm>
        </p:grpSpPr>
        <p:sp>
          <p:nvSpPr>
            <p:cNvPr name="Freeform 54" id="54"/>
            <p:cNvSpPr/>
            <p:nvPr/>
          </p:nvSpPr>
          <p:spPr>
            <a:xfrm flipH="false" flipV="false" rot="0">
              <a:off x="0" y="0"/>
              <a:ext cx="7085584" cy="4138422"/>
            </a:xfrm>
            <a:custGeom>
              <a:avLst/>
              <a:gdLst/>
              <a:ahLst/>
              <a:cxnLst/>
              <a:rect r="r" b="b" t="t" l="l"/>
              <a:pathLst>
                <a:path h="4138422" w="7085584">
                  <a:moveTo>
                    <a:pt x="0" y="0"/>
                  </a:moveTo>
                  <a:lnTo>
                    <a:pt x="7085584" y="0"/>
                  </a:lnTo>
                  <a:lnTo>
                    <a:pt x="7085584" y="4138422"/>
                  </a:lnTo>
                  <a:lnTo>
                    <a:pt x="0" y="4138422"/>
                  </a:lnTo>
                  <a:lnTo>
                    <a:pt x="0" y="0"/>
                  </a:lnTo>
                  <a:close/>
                </a:path>
              </a:pathLst>
            </a:custGeom>
            <a:blipFill>
              <a:blip r:embed="rId6"/>
              <a:stretch>
                <a:fillRect l="0" t="-100442" r="0" b="-56442"/>
              </a:stretch>
            </a:blipFill>
          </p:spPr>
        </p:sp>
      </p:grpSp>
      <p:sp>
        <p:nvSpPr>
          <p:cNvPr name="AutoShape 55" id="55"/>
          <p:cNvSpPr/>
          <p:nvPr/>
        </p:nvSpPr>
        <p:spPr>
          <a:xfrm rot="12780">
            <a:off x="12456214" y="8252479"/>
            <a:ext cx="5300939" cy="0"/>
          </a:xfrm>
          <a:prstGeom prst="line">
            <a:avLst/>
          </a:prstGeom>
          <a:ln cap="rnd" w="9525">
            <a:solidFill>
              <a:srgbClr val="3C91FF"/>
            </a:solidFill>
            <a:prstDash val="solid"/>
            <a:headEnd type="none" len="sm" w="sm"/>
            <a:tailEnd type="none" len="sm" w="sm"/>
          </a:ln>
        </p:spPr>
      </p:sp>
      <p:grpSp>
        <p:nvGrpSpPr>
          <p:cNvPr name="Group 56" id="56"/>
          <p:cNvGrpSpPr/>
          <p:nvPr/>
        </p:nvGrpSpPr>
        <p:grpSpPr>
          <a:xfrm rot="0">
            <a:off x="13089788" y="2570893"/>
            <a:ext cx="3971401" cy="3103797"/>
            <a:chOff x="0" y="0"/>
            <a:chExt cx="5295202" cy="4138397"/>
          </a:xfrm>
        </p:grpSpPr>
        <p:sp>
          <p:nvSpPr>
            <p:cNvPr name="Freeform 57" id="57"/>
            <p:cNvSpPr/>
            <p:nvPr/>
          </p:nvSpPr>
          <p:spPr>
            <a:xfrm flipH="false" flipV="false" rot="0">
              <a:off x="0" y="0"/>
              <a:ext cx="5295138" cy="4138422"/>
            </a:xfrm>
            <a:custGeom>
              <a:avLst/>
              <a:gdLst/>
              <a:ahLst/>
              <a:cxnLst/>
              <a:rect r="r" b="b" t="t" l="l"/>
              <a:pathLst>
                <a:path h="4138422" w="5295138">
                  <a:moveTo>
                    <a:pt x="0" y="0"/>
                  </a:moveTo>
                  <a:lnTo>
                    <a:pt x="5295138" y="0"/>
                  </a:lnTo>
                  <a:lnTo>
                    <a:pt x="5295138" y="4138422"/>
                  </a:lnTo>
                  <a:lnTo>
                    <a:pt x="0" y="4138422"/>
                  </a:lnTo>
                  <a:lnTo>
                    <a:pt x="0" y="0"/>
                  </a:lnTo>
                  <a:close/>
                </a:path>
              </a:pathLst>
            </a:custGeom>
            <a:blipFill>
              <a:blip r:embed="rId7"/>
              <a:stretch>
                <a:fillRect l="0" t="-7" r="-1" b="-7"/>
              </a:stretch>
            </a:blipFill>
          </p:spPr>
        </p:sp>
      </p:grpSp>
      <p:grpSp>
        <p:nvGrpSpPr>
          <p:cNvPr name="Group 58" id="58"/>
          <p:cNvGrpSpPr/>
          <p:nvPr/>
        </p:nvGrpSpPr>
        <p:grpSpPr>
          <a:xfrm rot="0">
            <a:off x="15381313" y="3528555"/>
            <a:ext cx="730948" cy="1014746"/>
            <a:chOff x="0" y="0"/>
            <a:chExt cx="974598" cy="1352994"/>
          </a:xfrm>
        </p:grpSpPr>
        <p:sp>
          <p:nvSpPr>
            <p:cNvPr name="Freeform 59" id="59"/>
            <p:cNvSpPr/>
            <p:nvPr/>
          </p:nvSpPr>
          <p:spPr>
            <a:xfrm flipH="false" flipV="false" rot="0">
              <a:off x="0" y="0"/>
              <a:ext cx="974598" cy="1353058"/>
            </a:xfrm>
            <a:custGeom>
              <a:avLst/>
              <a:gdLst/>
              <a:ahLst/>
              <a:cxnLst/>
              <a:rect r="r" b="b" t="t" l="l"/>
              <a:pathLst>
                <a:path h="1353058" w="974598">
                  <a:moveTo>
                    <a:pt x="0" y="0"/>
                  </a:moveTo>
                  <a:lnTo>
                    <a:pt x="974598" y="0"/>
                  </a:lnTo>
                  <a:lnTo>
                    <a:pt x="974598" y="1353058"/>
                  </a:lnTo>
                  <a:lnTo>
                    <a:pt x="0" y="1353058"/>
                  </a:lnTo>
                  <a:close/>
                </a:path>
              </a:pathLst>
            </a:custGeom>
            <a:blipFill>
              <a:blip r:embed="rId5">
                <a:alphaModFix amt="0"/>
              </a:blip>
              <a:stretch>
                <a:fillRect l="-128118" t="0" r="-128118" b="4"/>
              </a:stretch>
            </a:blipFill>
            <a:ln w="78750" cap="sq">
              <a:solidFill>
                <a:srgbClr val="FFFF00"/>
              </a:solidFill>
              <a:prstDash val="solid"/>
              <a:miter/>
            </a:ln>
          </p:spPr>
        </p:sp>
      </p:grpSp>
      <p:grpSp>
        <p:nvGrpSpPr>
          <p:cNvPr name="Group 60" id="60"/>
          <p:cNvGrpSpPr/>
          <p:nvPr/>
        </p:nvGrpSpPr>
        <p:grpSpPr>
          <a:xfrm rot="0">
            <a:off x="597760" y="1192854"/>
            <a:ext cx="3006604" cy="292198"/>
            <a:chOff x="0" y="0"/>
            <a:chExt cx="4008806" cy="389598"/>
          </a:xfrm>
        </p:grpSpPr>
        <p:sp>
          <p:nvSpPr>
            <p:cNvPr name="Freeform 61" id="61"/>
            <p:cNvSpPr/>
            <p:nvPr/>
          </p:nvSpPr>
          <p:spPr>
            <a:xfrm flipH="false" flipV="false" rot="0">
              <a:off x="0" y="0"/>
              <a:ext cx="4008800" cy="389600"/>
            </a:xfrm>
            <a:custGeom>
              <a:avLst/>
              <a:gdLst/>
              <a:ahLst/>
              <a:cxnLst/>
              <a:rect r="r" b="b" t="t" l="l"/>
              <a:pathLst>
                <a:path h="389600" w="4008800">
                  <a:moveTo>
                    <a:pt x="0" y="0"/>
                  </a:moveTo>
                  <a:lnTo>
                    <a:pt x="4008800" y="0"/>
                  </a:lnTo>
                  <a:lnTo>
                    <a:pt x="4008800" y="389600"/>
                  </a:lnTo>
                  <a:lnTo>
                    <a:pt x="0" y="389600"/>
                  </a:lnTo>
                  <a:close/>
                </a:path>
              </a:pathLst>
            </a:custGeom>
            <a:blipFill>
              <a:blip r:embed="rId5">
                <a:alphaModFix amt="0"/>
              </a:blip>
              <a:stretch>
                <a:fillRect l="0" t="-150492" r="0" b="-150491"/>
              </a:stretch>
            </a:blipFill>
          </p:spPr>
        </p:sp>
        <p:sp>
          <p:nvSpPr>
            <p:cNvPr name="TextBox 62" id="62"/>
            <p:cNvSpPr txBox="true"/>
            <p:nvPr/>
          </p:nvSpPr>
          <p:spPr>
            <a:xfrm>
              <a:off x="0" y="-47625"/>
              <a:ext cx="4008806" cy="437223"/>
            </a:xfrm>
            <a:prstGeom prst="rect">
              <a:avLst/>
            </a:prstGeom>
          </p:spPr>
          <p:txBody>
            <a:bodyPr anchor="ctr" rtlCol="false" tIns="0" lIns="0" bIns="0" rIns="0"/>
            <a:lstStyle/>
            <a:p>
              <a:pPr algn="l">
                <a:lnSpc>
                  <a:spcPts val="2879"/>
                </a:lnSpc>
              </a:pPr>
              <a:r>
                <a:rPr lang="en-US" sz="2000">
                  <a:solidFill>
                    <a:srgbClr val="FFFFFF"/>
                  </a:solidFill>
                  <a:latin typeface="Arimo"/>
                  <a:ea typeface="Arimo"/>
                  <a:cs typeface="Arimo"/>
                  <a:sym typeface="Arimo"/>
                </a:rPr>
                <a:t>BRANDING</a:t>
              </a:r>
            </a:p>
          </p:txBody>
        </p:sp>
      </p:grpSp>
      <p:grpSp>
        <p:nvGrpSpPr>
          <p:cNvPr name="Group 63" id="63"/>
          <p:cNvGrpSpPr/>
          <p:nvPr/>
        </p:nvGrpSpPr>
        <p:grpSpPr>
          <a:xfrm rot="15">
            <a:off x="6801174" y="2946311"/>
            <a:ext cx="4816278" cy="2299935"/>
            <a:chOff x="0" y="0"/>
            <a:chExt cx="6421704" cy="3066580"/>
          </a:xfrm>
        </p:grpSpPr>
        <p:sp>
          <p:nvSpPr>
            <p:cNvPr name="Freeform 64" id="64"/>
            <p:cNvSpPr/>
            <p:nvPr/>
          </p:nvSpPr>
          <p:spPr>
            <a:xfrm flipH="false" flipV="false" rot="0">
              <a:off x="0" y="0"/>
              <a:ext cx="6421755" cy="3066542"/>
            </a:xfrm>
            <a:custGeom>
              <a:avLst/>
              <a:gdLst/>
              <a:ahLst/>
              <a:cxnLst/>
              <a:rect r="r" b="b" t="t" l="l"/>
              <a:pathLst>
                <a:path h="3066542" w="6421755">
                  <a:moveTo>
                    <a:pt x="0" y="0"/>
                  </a:moveTo>
                  <a:lnTo>
                    <a:pt x="6421755" y="0"/>
                  </a:lnTo>
                  <a:lnTo>
                    <a:pt x="6421755" y="3066542"/>
                  </a:lnTo>
                  <a:lnTo>
                    <a:pt x="0" y="3066542"/>
                  </a:lnTo>
                  <a:lnTo>
                    <a:pt x="0" y="0"/>
                  </a:lnTo>
                  <a:close/>
                </a:path>
              </a:pathLst>
            </a:custGeom>
            <a:blipFill>
              <a:blip r:embed="rId8">
                <a:alphaModFix amt="84000"/>
              </a:blip>
              <a:stretch>
                <a:fillRect l="0" t="0" r="0" b="-1"/>
              </a:stretch>
            </a:blipFill>
          </p:spPr>
        </p:sp>
      </p:grpSp>
      <p:grpSp>
        <p:nvGrpSpPr>
          <p:cNvPr name="Group 65" id="65"/>
          <p:cNvGrpSpPr/>
          <p:nvPr/>
        </p:nvGrpSpPr>
        <p:grpSpPr>
          <a:xfrm rot="15">
            <a:off x="12659363" y="2939567"/>
            <a:ext cx="4816278" cy="2299935"/>
            <a:chOff x="0" y="0"/>
            <a:chExt cx="6421704" cy="3066580"/>
          </a:xfrm>
        </p:grpSpPr>
        <p:sp>
          <p:nvSpPr>
            <p:cNvPr name="Freeform 66" id="66"/>
            <p:cNvSpPr/>
            <p:nvPr/>
          </p:nvSpPr>
          <p:spPr>
            <a:xfrm flipH="false" flipV="false" rot="0">
              <a:off x="0" y="0"/>
              <a:ext cx="6421755" cy="3066542"/>
            </a:xfrm>
            <a:custGeom>
              <a:avLst/>
              <a:gdLst/>
              <a:ahLst/>
              <a:cxnLst/>
              <a:rect r="r" b="b" t="t" l="l"/>
              <a:pathLst>
                <a:path h="3066542" w="6421755">
                  <a:moveTo>
                    <a:pt x="0" y="0"/>
                  </a:moveTo>
                  <a:lnTo>
                    <a:pt x="6421755" y="0"/>
                  </a:lnTo>
                  <a:lnTo>
                    <a:pt x="6421755" y="3066542"/>
                  </a:lnTo>
                  <a:lnTo>
                    <a:pt x="0" y="3066542"/>
                  </a:lnTo>
                  <a:lnTo>
                    <a:pt x="0" y="0"/>
                  </a:lnTo>
                  <a:close/>
                </a:path>
              </a:pathLst>
            </a:custGeom>
            <a:blipFill>
              <a:blip r:embed="rId8">
                <a:alphaModFix amt="84000"/>
              </a:blip>
              <a:stretch>
                <a:fillRect l="0" t="0" r="0" b="-1"/>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8096"/>
            <a:ext cx="18288010" cy="10287000"/>
            <a:chOff x="0" y="0"/>
            <a:chExt cx="24384013"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1154" t="0" r="-1154" b="0"/>
              </a:stretch>
            </a:blipFill>
          </p:spPr>
        </p:sp>
      </p:grpSp>
      <p:grpSp>
        <p:nvGrpSpPr>
          <p:cNvPr name="Group 5" id="5"/>
          <p:cNvGrpSpPr/>
          <p:nvPr/>
        </p:nvGrpSpPr>
        <p:grpSpPr>
          <a:xfrm rot="0">
            <a:off x="577748" y="3892401"/>
            <a:ext cx="8244602" cy="5491201"/>
            <a:chOff x="0" y="0"/>
            <a:chExt cx="10992802" cy="7321601"/>
          </a:xfrm>
        </p:grpSpPr>
        <p:sp>
          <p:nvSpPr>
            <p:cNvPr name="Freeform 6" id="6"/>
            <p:cNvSpPr/>
            <p:nvPr/>
          </p:nvSpPr>
          <p:spPr>
            <a:xfrm flipH="false" flipV="false" rot="0">
              <a:off x="0" y="0"/>
              <a:ext cx="10992739" cy="7321550"/>
            </a:xfrm>
            <a:custGeom>
              <a:avLst/>
              <a:gdLst/>
              <a:ahLst/>
              <a:cxnLst/>
              <a:rect r="r" b="b" t="t" l="l"/>
              <a:pathLst>
                <a:path h="7321550" w="10992739">
                  <a:moveTo>
                    <a:pt x="0" y="0"/>
                  </a:moveTo>
                  <a:lnTo>
                    <a:pt x="10992739" y="0"/>
                  </a:lnTo>
                  <a:lnTo>
                    <a:pt x="10992739" y="7321550"/>
                  </a:lnTo>
                  <a:lnTo>
                    <a:pt x="0" y="7321550"/>
                  </a:lnTo>
                  <a:lnTo>
                    <a:pt x="0" y="0"/>
                  </a:lnTo>
                  <a:close/>
                </a:path>
              </a:pathLst>
            </a:custGeom>
            <a:blipFill>
              <a:blip r:embed="rId5"/>
              <a:stretch>
                <a:fillRect l="-1" t="0" r="-2" b="0"/>
              </a:stretch>
            </a:blipFill>
          </p:spPr>
        </p:sp>
      </p:grpSp>
      <p:grpSp>
        <p:nvGrpSpPr>
          <p:cNvPr name="Group 7" id="7"/>
          <p:cNvGrpSpPr/>
          <p:nvPr/>
        </p:nvGrpSpPr>
        <p:grpSpPr>
          <a:xfrm rot="0">
            <a:off x="9559852" y="3892448"/>
            <a:ext cx="8150400" cy="5500802"/>
            <a:chOff x="0" y="0"/>
            <a:chExt cx="10867200" cy="7334402"/>
          </a:xfrm>
        </p:grpSpPr>
        <p:sp>
          <p:nvSpPr>
            <p:cNvPr name="Freeform 8" id="8"/>
            <p:cNvSpPr/>
            <p:nvPr/>
          </p:nvSpPr>
          <p:spPr>
            <a:xfrm flipH="false" flipV="false" rot="0">
              <a:off x="0" y="0"/>
              <a:ext cx="10867263" cy="7334377"/>
            </a:xfrm>
            <a:custGeom>
              <a:avLst/>
              <a:gdLst/>
              <a:ahLst/>
              <a:cxnLst/>
              <a:rect r="r" b="b" t="t" l="l"/>
              <a:pathLst>
                <a:path h="7334377" w="10867263">
                  <a:moveTo>
                    <a:pt x="0" y="0"/>
                  </a:moveTo>
                  <a:lnTo>
                    <a:pt x="10867263" y="0"/>
                  </a:lnTo>
                  <a:lnTo>
                    <a:pt x="10867263" y="7334377"/>
                  </a:lnTo>
                  <a:lnTo>
                    <a:pt x="0" y="7334377"/>
                  </a:lnTo>
                  <a:lnTo>
                    <a:pt x="0" y="0"/>
                  </a:lnTo>
                  <a:close/>
                </a:path>
              </a:pathLst>
            </a:custGeom>
            <a:blipFill>
              <a:blip r:embed="rId6"/>
              <a:stretch>
                <a:fillRect l="-578" t="0" r="-578" b="0"/>
              </a:stretch>
            </a:blipFill>
          </p:spPr>
        </p:sp>
      </p:grpSp>
      <p:sp>
        <p:nvSpPr>
          <p:cNvPr name="TextBox 9" id="9"/>
          <p:cNvSpPr txBox="true"/>
          <p:nvPr/>
        </p:nvSpPr>
        <p:spPr>
          <a:xfrm rot="0">
            <a:off x="452514" y="1650940"/>
            <a:ext cx="1910001" cy="1143838"/>
          </a:xfrm>
          <a:prstGeom prst="rect">
            <a:avLst/>
          </a:prstGeom>
        </p:spPr>
        <p:txBody>
          <a:bodyPr anchor="t" rtlCol="false" tIns="0" lIns="0" bIns="0" rIns="0">
            <a:spAutoFit/>
          </a:bodyPr>
          <a:lstStyle/>
          <a:p>
            <a:pPr algn="ctr">
              <a:lnSpc>
                <a:spcPts val="7728"/>
              </a:lnSpc>
            </a:pPr>
            <a:r>
              <a:rPr lang="en-US" sz="6440">
                <a:solidFill>
                  <a:srgbClr val="FFFFFF"/>
                </a:solidFill>
                <a:latin typeface="Arimo"/>
                <a:ea typeface="Arimo"/>
                <a:cs typeface="Arimo"/>
                <a:sym typeface="Arimo"/>
              </a:rPr>
              <a:t>7K+</a:t>
            </a:r>
          </a:p>
        </p:txBody>
      </p:sp>
      <p:sp>
        <p:nvSpPr>
          <p:cNvPr name="TextBox 10" id="10"/>
          <p:cNvSpPr txBox="true"/>
          <p:nvPr/>
        </p:nvSpPr>
        <p:spPr>
          <a:xfrm rot="0">
            <a:off x="591931" y="2664200"/>
            <a:ext cx="1984639" cy="428273"/>
          </a:xfrm>
          <a:prstGeom prst="rect">
            <a:avLst/>
          </a:prstGeom>
        </p:spPr>
        <p:txBody>
          <a:bodyPr anchor="t" rtlCol="false" tIns="0" lIns="0" bIns="0" rIns="0">
            <a:spAutoFit/>
          </a:bodyPr>
          <a:lstStyle/>
          <a:p>
            <a:pPr algn="l">
              <a:lnSpc>
                <a:spcPts val="3513"/>
              </a:lnSpc>
            </a:pPr>
            <a:r>
              <a:rPr lang="en-US" sz="2928">
                <a:solidFill>
                  <a:srgbClr val="FFFFFF"/>
                </a:solidFill>
                <a:latin typeface="Arimo"/>
                <a:ea typeface="Arimo"/>
                <a:cs typeface="Arimo"/>
                <a:sym typeface="Arimo"/>
              </a:rPr>
              <a:t>attendees</a:t>
            </a:r>
          </a:p>
        </p:txBody>
      </p:sp>
      <p:grpSp>
        <p:nvGrpSpPr>
          <p:cNvPr name="Group 11" id="11"/>
          <p:cNvGrpSpPr/>
          <p:nvPr/>
        </p:nvGrpSpPr>
        <p:grpSpPr>
          <a:xfrm rot="0">
            <a:off x="3003690" y="1679515"/>
            <a:ext cx="13945" cy="1867833"/>
            <a:chOff x="0" y="0"/>
            <a:chExt cx="18593" cy="2490445"/>
          </a:xfrm>
        </p:grpSpPr>
        <p:sp>
          <p:nvSpPr>
            <p:cNvPr name="Freeform 12" id="12"/>
            <p:cNvSpPr/>
            <p:nvPr/>
          </p:nvSpPr>
          <p:spPr>
            <a:xfrm flipH="false" flipV="false" rot="0">
              <a:off x="0" y="0"/>
              <a:ext cx="18542" cy="2490470"/>
            </a:xfrm>
            <a:custGeom>
              <a:avLst/>
              <a:gdLst/>
              <a:ahLst/>
              <a:cxnLst/>
              <a:rect r="r" b="b" t="t" l="l"/>
              <a:pathLst>
                <a:path h="2490470" w="18542">
                  <a:moveTo>
                    <a:pt x="0" y="0"/>
                  </a:moveTo>
                  <a:lnTo>
                    <a:pt x="18542" y="0"/>
                  </a:lnTo>
                  <a:lnTo>
                    <a:pt x="18542" y="2490470"/>
                  </a:lnTo>
                  <a:lnTo>
                    <a:pt x="0" y="2490470"/>
                  </a:lnTo>
                  <a:lnTo>
                    <a:pt x="0" y="0"/>
                  </a:lnTo>
                  <a:close/>
                </a:path>
              </a:pathLst>
            </a:custGeom>
            <a:blipFill>
              <a:blip r:embed="rId7"/>
              <a:stretch>
                <a:fillRect l="0" t="0" r="-273" b="-21"/>
              </a:stretch>
            </a:blipFill>
          </p:spPr>
        </p:sp>
      </p:grpSp>
      <p:sp>
        <p:nvSpPr>
          <p:cNvPr name="TextBox 13" id="13"/>
          <p:cNvSpPr txBox="true"/>
          <p:nvPr/>
        </p:nvSpPr>
        <p:spPr>
          <a:xfrm rot="0">
            <a:off x="4216613" y="1650940"/>
            <a:ext cx="766629" cy="1143838"/>
          </a:xfrm>
          <a:prstGeom prst="rect">
            <a:avLst/>
          </a:prstGeom>
        </p:spPr>
        <p:txBody>
          <a:bodyPr anchor="t" rtlCol="false" tIns="0" lIns="0" bIns="0" rIns="0">
            <a:spAutoFit/>
          </a:bodyPr>
          <a:lstStyle/>
          <a:p>
            <a:pPr algn="ctr">
              <a:lnSpc>
                <a:spcPts val="7728"/>
              </a:lnSpc>
            </a:pPr>
            <a:r>
              <a:rPr lang="en-US" sz="6440">
                <a:solidFill>
                  <a:srgbClr val="FFFFFF"/>
                </a:solidFill>
                <a:latin typeface="Arimo"/>
                <a:ea typeface="Arimo"/>
                <a:cs typeface="Arimo"/>
                <a:sym typeface="Arimo"/>
              </a:rPr>
              <a:t>1</a:t>
            </a:r>
          </a:p>
        </p:txBody>
      </p:sp>
      <p:sp>
        <p:nvSpPr>
          <p:cNvPr name="TextBox 14" id="14"/>
          <p:cNvSpPr txBox="true"/>
          <p:nvPr/>
        </p:nvSpPr>
        <p:spPr>
          <a:xfrm rot="0">
            <a:off x="3503114" y="2664200"/>
            <a:ext cx="2193646" cy="818178"/>
          </a:xfrm>
          <a:prstGeom prst="rect">
            <a:avLst/>
          </a:prstGeom>
        </p:spPr>
        <p:txBody>
          <a:bodyPr anchor="t" rtlCol="false" tIns="0" lIns="0" bIns="0" rIns="0">
            <a:spAutoFit/>
          </a:bodyPr>
          <a:lstStyle/>
          <a:p>
            <a:pPr algn="ctr">
              <a:lnSpc>
                <a:spcPts val="3513"/>
              </a:lnSpc>
            </a:pPr>
            <a:r>
              <a:rPr lang="en-US" sz="2928">
                <a:solidFill>
                  <a:srgbClr val="FFFFFF"/>
                </a:solidFill>
                <a:latin typeface="Arimo"/>
                <a:ea typeface="Arimo"/>
                <a:cs typeface="Arimo"/>
                <a:sym typeface="Arimo"/>
              </a:rPr>
              <a:t>conference</a:t>
            </a:r>
          </a:p>
          <a:p>
            <a:pPr algn="ctr">
              <a:lnSpc>
                <a:spcPts val="3513"/>
              </a:lnSpc>
            </a:pPr>
            <a:r>
              <a:rPr lang="en-US" sz="2928">
                <a:solidFill>
                  <a:srgbClr val="FFFFFF"/>
                </a:solidFill>
                <a:latin typeface="Arimo"/>
                <a:ea typeface="Arimo"/>
                <a:cs typeface="Arimo"/>
                <a:sym typeface="Arimo"/>
              </a:rPr>
              <a:t>stage</a:t>
            </a:r>
          </a:p>
        </p:txBody>
      </p:sp>
      <p:grpSp>
        <p:nvGrpSpPr>
          <p:cNvPr name="Group 15" id="15"/>
          <p:cNvGrpSpPr/>
          <p:nvPr/>
        </p:nvGrpSpPr>
        <p:grpSpPr>
          <a:xfrm rot="0">
            <a:off x="6182192" y="1679515"/>
            <a:ext cx="13945" cy="1867833"/>
            <a:chOff x="0" y="0"/>
            <a:chExt cx="18593" cy="2490445"/>
          </a:xfrm>
        </p:grpSpPr>
        <p:sp>
          <p:nvSpPr>
            <p:cNvPr name="Freeform 16" id="16"/>
            <p:cNvSpPr/>
            <p:nvPr/>
          </p:nvSpPr>
          <p:spPr>
            <a:xfrm flipH="false" flipV="false" rot="0">
              <a:off x="0" y="0"/>
              <a:ext cx="18542" cy="2490470"/>
            </a:xfrm>
            <a:custGeom>
              <a:avLst/>
              <a:gdLst/>
              <a:ahLst/>
              <a:cxnLst/>
              <a:rect r="r" b="b" t="t" l="l"/>
              <a:pathLst>
                <a:path h="2490470" w="18542">
                  <a:moveTo>
                    <a:pt x="0" y="0"/>
                  </a:moveTo>
                  <a:lnTo>
                    <a:pt x="18542" y="0"/>
                  </a:lnTo>
                  <a:lnTo>
                    <a:pt x="18542" y="2490470"/>
                  </a:lnTo>
                  <a:lnTo>
                    <a:pt x="0" y="2490470"/>
                  </a:lnTo>
                  <a:lnTo>
                    <a:pt x="0" y="0"/>
                  </a:lnTo>
                  <a:close/>
                </a:path>
              </a:pathLst>
            </a:custGeom>
            <a:blipFill>
              <a:blip r:embed="rId7"/>
              <a:stretch>
                <a:fillRect l="0" t="0" r="-273" b="-21"/>
              </a:stretch>
            </a:blipFill>
          </p:spPr>
        </p:sp>
      </p:grpSp>
      <p:sp>
        <p:nvSpPr>
          <p:cNvPr name="TextBox 17" id="17"/>
          <p:cNvSpPr txBox="true"/>
          <p:nvPr/>
        </p:nvSpPr>
        <p:spPr>
          <a:xfrm rot="0">
            <a:off x="6600415" y="1650940"/>
            <a:ext cx="2202428" cy="1143838"/>
          </a:xfrm>
          <a:prstGeom prst="rect">
            <a:avLst/>
          </a:prstGeom>
        </p:spPr>
        <p:txBody>
          <a:bodyPr anchor="t" rtlCol="false" tIns="0" lIns="0" bIns="0" rIns="0">
            <a:spAutoFit/>
          </a:bodyPr>
          <a:lstStyle/>
          <a:p>
            <a:pPr algn="ctr">
              <a:lnSpc>
                <a:spcPts val="7728"/>
              </a:lnSpc>
            </a:pPr>
            <a:r>
              <a:rPr lang="en-US" sz="6440">
                <a:solidFill>
                  <a:srgbClr val="FFFFFF"/>
                </a:solidFill>
                <a:latin typeface="Arimo"/>
                <a:ea typeface="Arimo"/>
                <a:cs typeface="Arimo"/>
                <a:sym typeface="Arimo"/>
              </a:rPr>
              <a:t>110+</a:t>
            </a:r>
          </a:p>
        </p:txBody>
      </p:sp>
      <p:sp>
        <p:nvSpPr>
          <p:cNvPr name="TextBox 18" id="18"/>
          <p:cNvSpPr txBox="true"/>
          <p:nvPr/>
        </p:nvSpPr>
        <p:spPr>
          <a:xfrm rot="0">
            <a:off x="6739823" y="2664200"/>
            <a:ext cx="2193646" cy="818178"/>
          </a:xfrm>
          <a:prstGeom prst="rect">
            <a:avLst/>
          </a:prstGeom>
        </p:spPr>
        <p:txBody>
          <a:bodyPr anchor="t" rtlCol="false" tIns="0" lIns="0" bIns="0" rIns="0">
            <a:spAutoFit/>
          </a:bodyPr>
          <a:lstStyle/>
          <a:p>
            <a:pPr algn="l">
              <a:lnSpc>
                <a:spcPts val="3513"/>
              </a:lnSpc>
            </a:pPr>
            <a:r>
              <a:rPr lang="en-US" sz="2928">
                <a:solidFill>
                  <a:srgbClr val="FFFFFF"/>
                </a:solidFill>
                <a:latin typeface="Arimo"/>
                <a:ea typeface="Arimo"/>
                <a:cs typeface="Arimo"/>
                <a:sym typeface="Arimo"/>
              </a:rPr>
              <a:t>Sponsors</a:t>
            </a:r>
          </a:p>
        </p:txBody>
      </p:sp>
      <p:grpSp>
        <p:nvGrpSpPr>
          <p:cNvPr name="Group 19" id="19"/>
          <p:cNvGrpSpPr/>
          <p:nvPr/>
        </p:nvGrpSpPr>
        <p:grpSpPr>
          <a:xfrm rot="0">
            <a:off x="9360694" y="1679515"/>
            <a:ext cx="13945" cy="1867833"/>
            <a:chOff x="0" y="0"/>
            <a:chExt cx="18593" cy="2490445"/>
          </a:xfrm>
        </p:grpSpPr>
        <p:sp>
          <p:nvSpPr>
            <p:cNvPr name="Freeform 20" id="20"/>
            <p:cNvSpPr/>
            <p:nvPr/>
          </p:nvSpPr>
          <p:spPr>
            <a:xfrm flipH="false" flipV="false" rot="0">
              <a:off x="0" y="0"/>
              <a:ext cx="18542" cy="2490470"/>
            </a:xfrm>
            <a:custGeom>
              <a:avLst/>
              <a:gdLst/>
              <a:ahLst/>
              <a:cxnLst/>
              <a:rect r="r" b="b" t="t" l="l"/>
              <a:pathLst>
                <a:path h="2490470" w="18542">
                  <a:moveTo>
                    <a:pt x="0" y="0"/>
                  </a:moveTo>
                  <a:lnTo>
                    <a:pt x="18542" y="0"/>
                  </a:lnTo>
                  <a:lnTo>
                    <a:pt x="18542" y="2490470"/>
                  </a:lnTo>
                  <a:lnTo>
                    <a:pt x="0" y="2490470"/>
                  </a:lnTo>
                  <a:lnTo>
                    <a:pt x="0" y="0"/>
                  </a:lnTo>
                  <a:close/>
                </a:path>
              </a:pathLst>
            </a:custGeom>
            <a:blipFill>
              <a:blip r:embed="rId7"/>
              <a:stretch>
                <a:fillRect l="0" t="0" r="-273" b="-21"/>
              </a:stretch>
            </a:blipFill>
          </p:spPr>
        </p:sp>
      </p:grpSp>
      <p:sp>
        <p:nvSpPr>
          <p:cNvPr name="TextBox 21" id="21"/>
          <p:cNvSpPr txBox="true"/>
          <p:nvPr/>
        </p:nvSpPr>
        <p:spPr>
          <a:xfrm rot="0">
            <a:off x="9778917" y="1650940"/>
            <a:ext cx="2118998" cy="1143838"/>
          </a:xfrm>
          <a:prstGeom prst="rect">
            <a:avLst/>
          </a:prstGeom>
        </p:spPr>
        <p:txBody>
          <a:bodyPr anchor="t" rtlCol="false" tIns="0" lIns="0" bIns="0" rIns="0">
            <a:spAutoFit/>
          </a:bodyPr>
          <a:lstStyle/>
          <a:p>
            <a:pPr algn="ctr">
              <a:lnSpc>
                <a:spcPts val="7728"/>
              </a:lnSpc>
            </a:pPr>
            <a:r>
              <a:rPr lang="en-US" sz="6440">
                <a:solidFill>
                  <a:srgbClr val="FFFFFF"/>
                </a:solidFill>
                <a:latin typeface="Arimo"/>
                <a:ea typeface="Arimo"/>
                <a:cs typeface="Arimo"/>
                <a:sym typeface="Arimo"/>
              </a:rPr>
              <a:t>258+</a:t>
            </a:r>
          </a:p>
        </p:txBody>
      </p:sp>
      <p:sp>
        <p:nvSpPr>
          <p:cNvPr name="TextBox 22" id="22"/>
          <p:cNvSpPr txBox="true"/>
          <p:nvPr/>
        </p:nvSpPr>
        <p:spPr>
          <a:xfrm rot="0">
            <a:off x="9918325" y="2664200"/>
            <a:ext cx="1774765" cy="428273"/>
          </a:xfrm>
          <a:prstGeom prst="rect">
            <a:avLst/>
          </a:prstGeom>
        </p:spPr>
        <p:txBody>
          <a:bodyPr anchor="t" rtlCol="false" tIns="0" lIns="0" bIns="0" rIns="0">
            <a:spAutoFit/>
          </a:bodyPr>
          <a:lstStyle/>
          <a:p>
            <a:pPr algn="l">
              <a:lnSpc>
                <a:spcPts val="3513"/>
              </a:lnSpc>
            </a:pPr>
            <a:r>
              <a:rPr lang="en-US" sz="2928">
                <a:solidFill>
                  <a:srgbClr val="FFFFFF"/>
                </a:solidFill>
                <a:latin typeface="Arimo"/>
                <a:ea typeface="Arimo"/>
                <a:cs typeface="Arimo"/>
                <a:sym typeface="Arimo"/>
              </a:rPr>
              <a:t>speakers</a:t>
            </a:r>
          </a:p>
        </p:txBody>
      </p:sp>
      <p:grpSp>
        <p:nvGrpSpPr>
          <p:cNvPr name="Group 23" id="23"/>
          <p:cNvGrpSpPr/>
          <p:nvPr/>
        </p:nvGrpSpPr>
        <p:grpSpPr>
          <a:xfrm rot="0">
            <a:off x="12316139" y="1679515"/>
            <a:ext cx="13945" cy="1867833"/>
            <a:chOff x="0" y="0"/>
            <a:chExt cx="18593" cy="2490445"/>
          </a:xfrm>
        </p:grpSpPr>
        <p:sp>
          <p:nvSpPr>
            <p:cNvPr name="Freeform 24" id="24"/>
            <p:cNvSpPr/>
            <p:nvPr/>
          </p:nvSpPr>
          <p:spPr>
            <a:xfrm flipH="false" flipV="false" rot="0">
              <a:off x="0" y="0"/>
              <a:ext cx="18542" cy="2490470"/>
            </a:xfrm>
            <a:custGeom>
              <a:avLst/>
              <a:gdLst/>
              <a:ahLst/>
              <a:cxnLst/>
              <a:rect r="r" b="b" t="t" l="l"/>
              <a:pathLst>
                <a:path h="2490470" w="18542">
                  <a:moveTo>
                    <a:pt x="0" y="0"/>
                  </a:moveTo>
                  <a:lnTo>
                    <a:pt x="18542" y="0"/>
                  </a:lnTo>
                  <a:lnTo>
                    <a:pt x="18542" y="2490470"/>
                  </a:lnTo>
                  <a:lnTo>
                    <a:pt x="0" y="2490470"/>
                  </a:lnTo>
                  <a:lnTo>
                    <a:pt x="0" y="0"/>
                  </a:lnTo>
                  <a:close/>
                </a:path>
              </a:pathLst>
            </a:custGeom>
            <a:blipFill>
              <a:blip r:embed="rId7"/>
              <a:stretch>
                <a:fillRect l="0" t="0" r="-273" b="-21"/>
              </a:stretch>
            </a:blipFill>
          </p:spPr>
        </p:sp>
      </p:grpSp>
      <p:sp>
        <p:nvSpPr>
          <p:cNvPr name="TextBox 25" id="25"/>
          <p:cNvSpPr txBox="true"/>
          <p:nvPr/>
        </p:nvSpPr>
        <p:spPr>
          <a:xfrm rot="0">
            <a:off x="12734363" y="1650940"/>
            <a:ext cx="2453583" cy="1143838"/>
          </a:xfrm>
          <a:prstGeom prst="rect">
            <a:avLst/>
          </a:prstGeom>
        </p:spPr>
        <p:txBody>
          <a:bodyPr anchor="t" rtlCol="false" tIns="0" lIns="0" bIns="0" rIns="0">
            <a:spAutoFit/>
          </a:bodyPr>
          <a:lstStyle/>
          <a:p>
            <a:pPr algn="ctr">
              <a:lnSpc>
                <a:spcPts val="7728"/>
              </a:lnSpc>
            </a:pPr>
            <a:r>
              <a:rPr lang="en-US" sz="6440">
                <a:solidFill>
                  <a:srgbClr val="FFFFFF"/>
                </a:solidFill>
                <a:latin typeface="Arimo"/>
                <a:ea typeface="Arimo"/>
                <a:cs typeface="Arimo"/>
                <a:sym typeface="Arimo"/>
              </a:rPr>
              <a:t>170+</a:t>
            </a:r>
          </a:p>
        </p:txBody>
      </p:sp>
      <p:sp>
        <p:nvSpPr>
          <p:cNvPr name="TextBox 26" id="26"/>
          <p:cNvSpPr txBox="true"/>
          <p:nvPr/>
        </p:nvSpPr>
        <p:spPr>
          <a:xfrm rot="0">
            <a:off x="12873771" y="2664200"/>
            <a:ext cx="2193646" cy="428273"/>
          </a:xfrm>
          <a:prstGeom prst="rect">
            <a:avLst/>
          </a:prstGeom>
        </p:spPr>
        <p:txBody>
          <a:bodyPr anchor="t" rtlCol="false" tIns="0" lIns="0" bIns="0" rIns="0">
            <a:spAutoFit/>
          </a:bodyPr>
          <a:lstStyle/>
          <a:p>
            <a:pPr algn="l">
              <a:lnSpc>
                <a:spcPts val="3513"/>
              </a:lnSpc>
            </a:pPr>
            <a:r>
              <a:rPr lang="en-US" sz="2928">
                <a:solidFill>
                  <a:srgbClr val="FFFFFF"/>
                </a:solidFill>
                <a:latin typeface="Arimo"/>
                <a:ea typeface="Arimo"/>
                <a:cs typeface="Arimo"/>
                <a:sym typeface="Arimo"/>
              </a:rPr>
              <a:t>side events</a:t>
            </a:r>
          </a:p>
        </p:txBody>
      </p:sp>
      <p:sp>
        <p:nvSpPr>
          <p:cNvPr name="TextBox 27" id="27"/>
          <p:cNvSpPr txBox="true"/>
          <p:nvPr/>
        </p:nvSpPr>
        <p:spPr>
          <a:xfrm rot="0">
            <a:off x="577729"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Last Year’s Highlights</a:t>
            </a:r>
          </a:p>
        </p:txBody>
      </p:sp>
      <p:grpSp>
        <p:nvGrpSpPr>
          <p:cNvPr name="Group 28" id="28"/>
          <p:cNvGrpSpPr/>
          <p:nvPr/>
        </p:nvGrpSpPr>
        <p:grpSpPr>
          <a:xfrm rot="0">
            <a:off x="17379201" y="9612382"/>
            <a:ext cx="331051" cy="296570"/>
            <a:chOff x="0" y="0"/>
            <a:chExt cx="441401" cy="395427"/>
          </a:xfrm>
        </p:grpSpPr>
        <p:sp>
          <p:nvSpPr>
            <p:cNvPr name="Freeform 29" id="29"/>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8"/>
              <a:stretch>
                <a:fillRect l="0" t="0" r="11" b="12"/>
              </a:stretch>
            </a:blipFill>
          </p:spPr>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571500" y="5936990"/>
            <a:ext cx="5206803" cy="292198"/>
            <a:chOff x="0" y="0"/>
            <a:chExt cx="6942404" cy="389598"/>
          </a:xfrm>
        </p:grpSpPr>
        <p:sp>
          <p:nvSpPr>
            <p:cNvPr name="Freeform 4" id="4"/>
            <p:cNvSpPr/>
            <p:nvPr/>
          </p:nvSpPr>
          <p:spPr>
            <a:xfrm flipH="false" flipV="false" rot="0">
              <a:off x="0" y="0"/>
              <a:ext cx="6942400" cy="389600"/>
            </a:xfrm>
            <a:custGeom>
              <a:avLst/>
              <a:gdLst/>
              <a:ahLst/>
              <a:cxnLst/>
              <a:rect r="r" b="b" t="t" l="l"/>
              <a:pathLst>
                <a:path h="389600" w="6942400">
                  <a:moveTo>
                    <a:pt x="0" y="0"/>
                  </a:moveTo>
                  <a:lnTo>
                    <a:pt x="6942400" y="0"/>
                  </a:lnTo>
                  <a:lnTo>
                    <a:pt x="6942400" y="389600"/>
                  </a:lnTo>
                  <a:lnTo>
                    <a:pt x="0" y="389600"/>
                  </a:lnTo>
                  <a:close/>
                </a:path>
              </a:pathLst>
            </a:custGeom>
            <a:blipFill>
              <a:blip r:embed="rId4">
                <a:alphaModFix amt="0"/>
              </a:blip>
              <a:stretch>
                <a:fillRect l="0" t="-297210" r="0" b="-297209"/>
              </a:stretch>
            </a:blipFill>
          </p:spPr>
        </p:sp>
        <p:sp>
          <p:nvSpPr>
            <p:cNvPr name="TextBox 5" id="5"/>
            <p:cNvSpPr txBox="true"/>
            <p:nvPr/>
          </p:nvSpPr>
          <p:spPr>
            <a:xfrm>
              <a:off x="0" y="-47625"/>
              <a:ext cx="6942404" cy="437223"/>
            </a:xfrm>
            <a:prstGeom prst="rect">
              <a:avLst/>
            </a:prstGeom>
          </p:spPr>
          <p:txBody>
            <a:bodyPr anchor="b" rtlCol="false" tIns="0" lIns="0" bIns="0" rIns="0"/>
            <a:lstStyle/>
            <a:p>
              <a:pPr algn="l">
                <a:lnSpc>
                  <a:spcPts val="2879"/>
                </a:lnSpc>
              </a:pPr>
              <a:r>
                <a:rPr lang="en-US" sz="2000">
                  <a:solidFill>
                    <a:srgbClr val="3C91FF"/>
                  </a:solidFill>
                  <a:latin typeface="Arimo"/>
                  <a:ea typeface="Arimo"/>
                  <a:cs typeface="Arimo"/>
                  <a:sym typeface="Arimo"/>
                </a:rPr>
                <a:t>What’s included?</a:t>
              </a:r>
            </a:p>
          </p:txBody>
        </p:sp>
      </p:grpSp>
      <p:grpSp>
        <p:nvGrpSpPr>
          <p:cNvPr name="Group 6" id="6"/>
          <p:cNvGrpSpPr/>
          <p:nvPr/>
        </p:nvGrpSpPr>
        <p:grpSpPr>
          <a:xfrm rot="0">
            <a:off x="6550362" y="5910672"/>
            <a:ext cx="5206803" cy="292198"/>
            <a:chOff x="0" y="0"/>
            <a:chExt cx="6942404" cy="389598"/>
          </a:xfrm>
        </p:grpSpPr>
        <p:sp>
          <p:nvSpPr>
            <p:cNvPr name="Freeform 7" id="7"/>
            <p:cNvSpPr/>
            <p:nvPr/>
          </p:nvSpPr>
          <p:spPr>
            <a:xfrm flipH="false" flipV="false" rot="0">
              <a:off x="0" y="0"/>
              <a:ext cx="6942400" cy="389600"/>
            </a:xfrm>
            <a:custGeom>
              <a:avLst/>
              <a:gdLst/>
              <a:ahLst/>
              <a:cxnLst/>
              <a:rect r="r" b="b" t="t" l="l"/>
              <a:pathLst>
                <a:path h="389600" w="6942400">
                  <a:moveTo>
                    <a:pt x="0" y="0"/>
                  </a:moveTo>
                  <a:lnTo>
                    <a:pt x="6942400" y="0"/>
                  </a:lnTo>
                  <a:lnTo>
                    <a:pt x="6942400" y="389600"/>
                  </a:lnTo>
                  <a:lnTo>
                    <a:pt x="0" y="389600"/>
                  </a:lnTo>
                  <a:close/>
                </a:path>
              </a:pathLst>
            </a:custGeom>
            <a:blipFill>
              <a:blip r:embed="rId4">
                <a:alphaModFix amt="0"/>
              </a:blip>
              <a:stretch>
                <a:fillRect l="0" t="-297210" r="0" b="-297209"/>
              </a:stretch>
            </a:blipFill>
          </p:spPr>
        </p:sp>
        <p:sp>
          <p:nvSpPr>
            <p:cNvPr name="TextBox 8" id="8"/>
            <p:cNvSpPr txBox="true"/>
            <p:nvPr/>
          </p:nvSpPr>
          <p:spPr>
            <a:xfrm>
              <a:off x="0" y="-47625"/>
              <a:ext cx="6942404" cy="437223"/>
            </a:xfrm>
            <a:prstGeom prst="rect">
              <a:avLst/>
            </a:prstGeom>
          </p:spPr>
          <p:txBody>
            <a:bodyPr anchor="b" rtlCol="false" tIns="0" lIns="0" bIns="0" rIns="0"/>
            <a:lstStyle/>
            <a:p>
              <a:pPr algn="l">
                <a:lnSpc>
                  <a:spcPts val="2879"/>
                </a:lnSpc>
              </a:pPr>
              <a:r>
                <a:rPr lang="en-US" sz="2000">
                  <a:solidFill>
                    <a:srgbClr val="3C91FF"/>
                  </a:solidFill>
                  <a:latin typeface="Arimo"/>
                  <a:ea typeface="Arimo"/>
                  <a:cs typeface="Arimo"/>
                  <a:sym typeface="Arimo"/>
                </a:rPr>
                <a:t>What’s included?</a:t>
              </a:r>
            </a:p>
          </p:txBody>
        </p:sp>
      </p:grpSp>
      <p:grpSp>
        <p:nvGrpSpPr>
          <p:cNvPr name="Group 9" id="9"/>
          <p:cNvGrpSpPr/>
          <p:nvPr/>
        </p:nvGrpSpPr>
        <p:grpSpPr>
          <a:xfrm rot="0">
            <a:off x="12638684" y="5873639"/>
            <a:ext cx="5206803" cy="292198"/>
            <a:chOff x="0" y="0"/>
            <a:chExt cx="6942404" cy="389598"/>
          </a:xfrm>
        </p:grpSpPr>
        <p:sp>
          <p:nvSpPr>
            <p:cNvPr name="Freeform 10" id="10"/>
            <p:cNvSpPr/>
            <p:nvPr/>
          </p:nvSpPr>
          <p:spPr>
            <a:xfrm flipH="false" flipV="false" rot="0">
              <a:off x="0" y="0"/>
              <a:ext cx="6942400" cy="389600"/>
            </a:xfrm>
            <a:custGeom>
              <a:avLst/>
              <a:gdLst/>
              <a:ahLst/>
              <a:cxnLst/>
              <a:rect r="r" b="b" t="t" l="l"/>
              <a:pathLst>
                <a:path h="389600" w="6942400">
                  <a:moveTo>
                    <a:pt x="0" y="0"/>
                  </a:moveTo>
                  <a:lnTo>
                    <a:pt x="6942400" y="0"/>
                  </a:lnTo>
                  <a:lnTo>
                    <a:pt x="6942400" y="389600"/>
                  </a:lnTo>
                  <a:lnTo>
                    <a:pt x="0" y="389600"/>
                  </a:lnTo>
                  <a:close/>
                </a:path>
              </a:pathLst>
            </a:custGeom>
            <a:blipFill>
              <a:blip r:embed="rId4">
                <a:alphaModFix amt="0"/>
              </a:blip>
              <a:stretch>
                <a:fillRect l="0" t="-297210" r="0" b="-297209"/>
              </a:stretch>
            </a:blipFill>
          </p:spPr>
        </p:sp>
        <p:sp>
          <p:nvSpPr>
            <p:cNvPr name="TextBox 11" id="11"/>
            <p:cNvSpPr txBox="true"/>
            <p:nvPr/>
          </p:nvSpPr>
          <p:spPr>
            <a:xfrm>
              <a:off x="0" y="-47625"/>
              <a:ext cx="6942404" cy="437223"/>
            </a:xfrm>
            <a:prstGeom prst="rect">
              <a:avLst/>
            </a:prstGeom>
          </p:spPr>
          <p:txBody>
            <a:bodyPr anchor="b" rtlCol="false" tIns="0" lIns="0" bIns="0" rIns="0"/>
            <a:lstStyle/>
            <a:p>
              <a:pPr algn="l">
                <a:lnSpc>
                  <a:spcPts val="2879"/>
                </a:lnSpc>
              </a:pPr>
              <a:r>
                <a:rPr lang="en-US" sz="2000">
                  <a:solidFill>
                    <a:srgbClr val="3C91FF"/>
                  </a:solidFill>
                  <a:latin typeface="Arimo"/>
                  <a:ea typeface="Arimo"/>
                  <a:cs typeface="Arimo"/>
                  <a:sym typeface="Arimo"/>
                </a:rPr>
                <a:t>What’s included?</a:t>
              </a:r>
            </a:p>
          </p:txBody>
        </p:sp>
      </p:grpSp>
      <p:grpSp>
        <p:nvGrpSpPr>
          <p:cNvPr name="Group 12" id="12"/>
          <p:cNvGrpSpPr/>
          <p:nvPr/>
        </p:nvGrpSpPr>
        <p:grpSpPr>
          <a:xfrm rot="0">
            <a:off x="592846" y="1192854"/>
            <a:ext cx="3006604" cy="292198"/>
            <a:chOff x="0" y="0"/>
            <a:chExt cx="4008806" cy="389598"/>
          </a:xfrm>
        </p:grpSpPr>
        <p:sp>
          <p:nvSpPr>
            <p:cNvPr name="Freeform 13" id="13"/>
            <p:cNvSpPr/>
            <p:nvPr/>
          </p:nvSpPr>
          <p:spPr>
            <a:xfrm flipH="false" flipV="false" rot="0">
              <a:off x="0" y="0"/>
              <a:ext cx="4008800" cy="389600"/>
            </a:xfrm>
            <a:custGeom>
              <a:avLst/>
              <a:gdLst/>
              <a:ahLst/>
              <a:cxnLst/>
              <a:rect r="r" b="b" t="t" l="l"/>
              <a:pathLst>
                <a:path h="389600" w="4008800">
                  <a:moveTo>
                    <a:pt x="0" y="0"/>
                  </a:moveTo>
                  <a:lnTo>
                    <a:pt x="4008800" y="0"/>
                  </a:lnTo>
                  <a:lnTo>
                    <a:pt x="4008800" y="389600"/>
                  </a:lnTo>
                  <a:lnTo>
                    <a:pt x="0" y="389600"/>
                  </a:lnTo>
                  <a:close/>
                </a:path>
              </a:pathLst>
            </a:custGeom>
            <a:blipFill>
              <a:blip r:embed="rId4">
                <a:alphaModFix amt="0"/>
              </a:blip>
              <a:stretch>
                <a:fillRect l="0" t="-150492" r="0" b="-150491"/>
              </a:stretch>
            </a:blipFill>
          </p:spPr>
        </p:sp>
        <p:sp>
          <p:nvSpPr>
            <p:cNvPr name="TextBox 14" id="14"/>
            <p:cNvSpPr txBox="true"/>
            <p:nvPr/>
          </p:nvSpPr>
          <p:spPr>
            <a:xfrm>
              <a:off x="0" y="-47625"/>
              <a:ext cx="4008806" cy="437223"/>
            </a:xfrm>
            <a:prstGeom prst="rect">
              <a:avLst/>
            </a:prstGeom>
          </p:spPr>
          <p:txBody>
            <a:bodyPr anchor="ctr" rtlCol="false" tIns="0" lIns="0" bIns="0" rIns="0"/>
            <a:lstStyle/>
            <a:p>
              <a:pPr algn="l">
                <a:lnSpc>
                  <a:spcPts val="2879"/>
                </a:lnSpc>
              </a:pPr>
              <a:r>
                <a:rPr lang="en-US" sz="2000">
                  <a:solidFill>
                    <a:srgbClr val="FFFFFF"/>
                  </a:solidFill>
                  <a:latin typeface="Arimo"/>
                  <a:ea typeface="Arimo"/>
                  <a:cs typeface="Arimo"/>
                  <a:sym typeface="Arimo"/>
                </a:rPr>
                <a:t>ACTIVATIONS</a:t>
              </a:r>
            </a:p>
          </p:txBody>
        </p:sp>
      </p:grpSp>
      <p:grpSp>
        <p:nvGrpSpPr>
          <p:cNvPr name="Group 15" id="15"/>
          <p:cNvGrpSpPr/>
          <p:nvPr/>
        </p:nvGrpSpPr>
        <p:grpSpPr>
          <a:xfrm rot="0">
            <a:off x="603152" y="2601439"/>
            <a:ext cx="5143795" cy="3004204"/>
            <a:chOff x="0" y="0"/>
            <a:chExt cx="6858394" cy="4005605"/>
          </a:xfrm>
        </p:grpSpPr>
        <p:sp>
          <p:nvSpPr>
            <p:cNvPr name="Freeform 16" id="16"/>
            <p:cNvSpPr/>
            <p:nvPr/>
          </p:nvSpPr>
          <p:spPr>
            <a:xfrm flipH="false" flipV="false" rot="0">
              <a:off x="0" y="0"/>
              <a:ext cx="6858381" cy="4005580"/>
            </a:xfrm>
            <a:custGeom>
              <a:avLst/>
              <a:gdLst/>
              <a:ahLst/>
              <a:cxnLst/>
              <a:rect r="r" b="b" t="t" l="l"/>
              <a:pathLst>
                <a:path h="4005580" w="6858381">
                  <a:moveTo>
                    <a:pt x="0" y="0"/>
                  </a:moveTo>
                  <a:lnTo>
                    <a:pt x="6858381" y="0"/>
                  </a:lnTo>
                  <a:lnTo>
                    <a:pt x="6858381" y="4005580"/>
                  </a:lnTo>
                  <a:lnTo>
                    <a:pt x="0" y="4005580"/>
                  </a:lnTo>
                  <a:lnTo>
                    <a:pt x="0" y="0"/>
                  </a:lnTo>
                  <a:close/>
                </a:path>
              </a:pathLst>
            </a:custGeom>
            <a:blipFill>
              <a:blip r:embed="rId5"/>
              <a:stretch>
                <a:fillRect l="0" t="-7180" r="-1" b="-7191"/>
              </a:stretch>
            </a:blipFill>
          </p:spPr>
        </p:sp>
      </p:grpSp>
      <p:grpSp>
        <p:nvGrpSpPr>
          <p:cNvPr name="Group 17" id="17"/>
          <p:cNvGrpSpPr/>
          <p:nvPr/>
        </p:nvGrpSpPr>
        <p:grpSpPr>
          <a:xfrm rot="0">
            <a:off x="2249213" y="2660526"/>
            <a:ext cx="1461073" cy="2886032"/>
            <a:chOff x="0" y="0"/>
            <a:chExt cx="1842619" cy="3639693"/>
          </a:xfrm>
        </p:grpSpPr>
        <p:sp>
          <p:nvSpPr>
            <p:cNvPr name="Freeform 18" id="18"/>
            <p:cNvSpPr/>
            <p:nvPr/>
          </p:nvSpPr>
          <p:spPr>
            <a:xfrm flipH="false" flipV="false" rot="0">
              <a:off x="0" y="0"/>
              <a:ext cx="1842566" cy="3639693"/>
            </a:xfrm>
            <a:custGeom>
              <a:avLst/>
              <a:gdLst/>
              <a:ahLst/>
              <a:cxnLst/>
              <a:rect r="r" b="b" t="t" l="l"/>
              <a:pathLst>
                <a:path h="3639693" w="1842566">
                  <a:moveTo>
                    <a:pt x="0" y="0"/>
                  </a:moveTo>
                  <a:lnTo>
                    <a:pt x="1842566" y="0"/>
                  </a:lnTo>
                  <a:lnTo>
                    <a:pt x="1842566" y="3639693"/>
                  </a:lnTo>
                  <a:lnTo>
                    <a:pt x="0" y="3639693"/>
                  </a:lnTo>
                  <a:lnTo>
                    <a:pt x="0" y="0"/>
                  </a:lnTo>
                  <a:close/>
                </a:path>
              </a:pathLst>
            </a:custGeom>
            <a:blipFill>
              <a:blip r:embed="rId6"/>
              <a:stretch>
                <a:fillRect l="0" t="-2135" r="-2" b="-2135"/>
              </a:stretch>
            </a:blipFill>
          </p:spPr>
        </p:sp>
      </p:grpSp>
      <p:grpSp>
        <p:nvGrpSpPr>
          <p:cNvPr name="Group 19" id="19"/>
          <p:cNvGrpSpPr/>
          <p:nvPr/>
        </p:nvGrpSpPr>
        <p:grpSpPr>
          <a:xfrm rot="0">
            <a:off x="17379201" y="9612382"/>
            <a:ext cx="331051" cy="296570"/>
            <a:chOff x="0" y="0"/>
            <a:chExt cx="441401" cy="395427"/>
          </a:xfrm>
        </p:grpSpPr>
        <p:sp>
          <p:nvSpPr>
            <p:cNvPr name="Freeform 20" id="20"/>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7"/>
              <a:stretch>
                <a:fillRect l="0" t="0" r="11" b="12"/>
              </a:stretch>
            </a:blipFill>
          </p:spPr>
        </p:sp>
      </p:grpSp>
      <p:grpSp>
        <p:nvGrpSpPr>
          <p:cNvPr name="Group 21" id="21"/>
          <p:cNvGrpSpPr/>
          <p:nvPr/>
        </p:nvGrpSpPr>
        <p:grpSpPr>
          <a:xfrm rot="0">
            <a:off x="6519901" y="2568169"/>
            <a:ext cx="5143795" cy="3004204"/>
            <a:chOff x="0" y="0"/>
            <a:chExt cx="6858394" cy="4005605"/>
          </a:xfrm>
        </p:grpSpPr>
        <p:sp>
          <p:nvSpPr>
            <p:cNvPr name="Freeform 22" id="22"/>
            <p:cNvSpPr/>
            <p:nvPr/>
          </p:nvSpPr>
          <p:spPr>
            <a:xfrm flipH="false" flipV="false" rot="0">
              <a:off x="0" y="0"/>
              <a:ext cx="6858381" cy="4005580"/>
            </a:xfrm>
            <a:custGeom>
              <a:avLst/>
              <a:gdLst/>
              <a:ahLst/>
              <a:cxnLst/>
              <a:rect r="r" b="b" t="t" l="l"/>
              <a:pathLst>
                <a:path h="4005580" w="6858381">
                  <a:moveTo>
                    <a:pt x="0" y="0"/>
                  </a:moveTo>
                  <a:lnTo>
                    <a:pt x="6858381" y="0"/>
                  </a:lnTo>
                  <a:lnTo>
                    <a:pt x="6858381" y="4005580"/>
                  </a:lnTo>
                  <a:lnTo>
                    <a:pt x="0" y="4005580"/>
                  </a:lnTo>
                  <a:lnTo>
                    <a:pt x="0" y="0"/>
                  </a:lnTo>
                  <a:close/>
                </a:path>
              </a:pathLst>
            </a:custGeom>
            <a:blipFill>
              <a:blip r:embed="rId8"/>
              <a:stretch>
                <a:fillRect l="0" t="-7060" r="0" b="-7058"/>
              </a:stretch>
            </a:blipFill>
          </p:spPr>
        </p:sp>
      </p:grpSp>
      <p:grpSp>
        <p:nvGrpSpPr>
          <p:cNvPr name="Group 23" id="23"/>
          <p:cNvGrpSpPr/>
          <p:nvPr/>
        </p:nvGrpSpPr>
        <p:grpSpPr>
          <a:xfrm rot="0">
            <a:off x="7256650" y="3838927"/>
            <a:ext cx="3669992" cy="548354"/>
            <a:chOff x="0" y="0"/>
            <a:chExt cx="4893323" cy="731139"/>
          </a:xfrm>
        </p:grpSpPr>
        <p:sp>
          <p:nvSpPr>
            <p:cNvPr name="Freeform 24" id="24"/>
            <p:cNvSpPr/>
            <p:nvPr/>
          </p:nvSpPr>
          <p:spPr>
            <a:xfrm flipH="false" flipV="false" rot="0">
              <a:off x="0" y="0"/>
              <a:ext cx="4893310" cy="731139"/>
            </a:xfrm>
            <a:custGeom>
              <a:avLst/>
              <a:gdLst/>
              <a:ahLst/>
              <a:cxnLst/>
              <a:rect r="r" b="b" t="t" l="l"/>
              <a:pathLst>
                <a:path h="731139" w="4893310">
                  <a:moveTo>
                    <a:pt x="0" y="0"/>
                  </a:moveTo>
                  <a:lnTo>
                    <a:pt x="4893310" y="0"/>
                  </a:lnTo>
                  <a:lnTo>
                    <a:pt x="4893310" y="731139"/>
                  </a:lnTo>
                  <a:lnTo>
                    <a:pt x="0" y="731139"/>
                  </a:lnTo>
                  <a:lnTo>
                    <a:pt x="0" y="0"/>
                  </a:lnTo>
                  <a:close/>
                </a:path>
              </a:pathLst>
            </a:custGeom>
            <a:blipFill>
              <a:blip r:embed="rId9"/>
              <a:stretch>
                <a:fillRect l="0" t="0" r="0" b="0"/>
              </a:stretch>
            </a:blipFill>
          </p:spPr>
        </p:sp>
      </p:grpSp>
      <p:grpSp>
        <p:nvGrpSpPr>
          <p:cNvPr name="Group 25" id="25"/>
          <p:cNvGrpSpPr/>
          <p:nvPr/>
        </p:nvGrpSpPr>
        <p:grpSpPr>
          <a:xfrm rot="0">
            <a:off x="12573000" y="2565673"/>
            <a:ext cx="5143205" cy="3004204"/>
            <a:chOff x="0" y="0"/>
            <a:chExt cx="6857606" cy="4005605"/>
          </a:xfrm>
        </p:grpSpPr>
        <p:sp>
          <p:nvSpPr>
            <p:cNvPr name="Freeform 26" id="26"/>
            <p:cNvSpPr/>
            <p:nvPr/>
          </p:nvSpPr>
          <p:spPr>
            <a:xfrm flipH="false" flipV="false" rot="0">
              <a:off x="0" y="0"/>
              <a:ext cx="6857619" cy="4005580"/>
            </a:xfrm>
            <a:custGeom>
              <a:avLst/>
              <a:gdLst/>
              <a:ahLst/>
              <a:cxnLst/>
              <a:rect r="r" b="b" t="t" l="l"/>
              <a:pathLst>
                <a:path h="4005580" w="6857619">
                  <a:moveTo>
                    <a:pt x="0" y="0"/>
                  </a:moveTo>
                  <a:lnTo>
                    <a:pt x="6857619" y="0"/>
                  </a:lnTo>
                  <a:lnTo>
                    <a:pt x="6857619" y="4005580"/>
                  </a:lnTo>
                  <a:lnTo>
                    <a:pt x="0" y="4005580"/>
                  </a:lnTo>
                  <a:lnTo>
                    <a:pt x="0" y="0"/>
                  </a:lnTo>
                  <a:close/>
                </a:path>
              </a:pathLst>
            </a:custGeom>
            <a:blipFill>
              <a:blip r:embed="rId10"/>
              <a:stretch>
                <a:fillRect l="0" t="-100439" r="-5" b="-56439"/>
              </a:stretch>
            </a:blipFill>
          </p:spPr>
        </p:sp>
      </p:grpSp>
      <p:sp>
        <p:nvSpPr>
          <p:cNvPr name="AutoShape 27" id="27"/>
          <p:cNvSpPr/>
          <p:nvPr/>
        </p:nvSpPr>
        <p:spPr>
          <a:xfrm rot="12780">
            <a:off x="590159" y="8122425"/>
            <a:ext cx="5134689" cy="0"/>
          </a:xfrm>
          <a:prstGeom prst="line">
            <a:avLst/>
          </a:prstGeom>
          <a:ln cap="rnd" w="9525">
            <a:solidFill>
              <a:srgbClr val="3C91FF"/>
            </a:solidFill>
            <a:prstDash val="solid"/>
            <a:headEnd type="none" len="sm" w="sm"/>
            <a:tailEnd type="none" len="sm" w="sm"/>
          </a:ln>
        </p:spPr>
      </p:sp>
      <p:sp>
        <p:nvSpPr>
          <p:cNvPr name="AutoShape 28" id="28"/>
          <p:cNvSpPr/>
          <p:nvPr/>
        </p:nvSpPr>
        <p:spPr>
          <a:xfrm rot="12960">
            <a:off x="6579689" y="8122425"/>
            <a:ext cx="5054289" cy="0"/>
          </a:xfrm>
          <a:prstGeom prst="line">
            <a:avLst/>
          </a:prstGeom>
          <a:ln cap="rnd" w="9525">
            <a:solidFill>
              <a:srgbClr val="3C91FF"/>
            </a:solidFill>
            <a:prstDash val="solid"/>
            <a:headEnd type="none" len="sm" w="sm"/>
            <a:tailEnd type="none" len="sm" w="sm"/>
          </a:ln>
        </p:spPr>
      </p:sp>
      <p:sp>
        <p:nvSpPr>
          <p:cNvPr name="AutoShape 29" id="29"/>
          <p:cNvSpPr/>
          <p:nvPr/>
        </p:nvSpPr>
        <p:spPr>
          <a:xfrm rot="12780">
            <a:off x="12547911" y="8122444"/>
            <a:ext cx="5130489" cy="0"/>
          </a:xfrm>
          <a:prstGeom prst="line">
            <a:avLst/>
          </a:prstGeom>
          <a:ln cap="rnd" w="9525">
            <a:solidFill>
              <a:srgbClr val="3C91FF"/>
            </a:solidFill>
            <a:prstDash val="solid"/>
            <a:headEnd type="none" len="sm" w="sm"/>
            <a:tailEnd type="none" len="sm" w="sm"/>
          </a:ln>
        </p:spPr>
      </p:sp>
      <p:grpSp>
        <p:nvGrpSpPr>
          <p:cNvPr name="Group 30" id="30"/>
          <p:cNvGrpSpPr/>
          <p:nvPr/>
        </p:nvGrpSpPr>
        <p:grpSpPr>
          <a:xfrm rot="0">
            <a:off x="14127899" y="2565454"/>
            <a:ext cx="2252996" cy="3004204"/>
            <a:chOff x="0" y="0"/>
            <a:chExt cx="3003994" cy="4005605"/>
          </a:xfrm>
        </p:grpSpPr>
        <p:sp>
          <p:nvSpPr>
            <p:cNvPr name="Freeform 31" id="31"/>
            <p:cNvSpPr/>
            <p:nvPr/>
          </p:nvSpPr>
          <p:spPr>
            <a:xfrm flipH="false" flipV="false" rot="0">
              <a:off x="0" y="0"/>
              <a:ext cx="3004058" cy="4005580"/>
            </a:xfrm>
            <a:custGeom>
              <a:avLst/>
              <a:gdLst/>
              <a:ahLst/>
              <a:cxnLst/>
              <a:rect r="r" b="b" t="t" l="l"/>
              <a:pathLst>
                <a:path h="4005580" w="3004058">
                  <a:moveTo>
                    <a:pt x="0" y="0"/>
                  </a:moveTo>
                  <a:lnTo>
                    <a:pt x="3004058" y="0"/>
                  </a:lnTo>
                  <a:lnTo>
                    <a:pt x="3004058" y="4005580"/>
                  </a:lnTo>
                  <a:lnTo>
                    <a:pt x="0" y="4005580"/>
                  </a:lnTo>
                  <a:lnTo>
                    <a:pt x="0" y="0"/>
                  </a:lnTo>
                  <a:close/>
                </a:path>
              </a:pathLst>
            </a:custGeom>
            <a:blipFill>
              <a:blip r:embed="rId11"/>
              <a:stretch>
                <a:fillRect l="-3" t="0" r="-1" b="0"/>
              </a:stretch>
            </a:blipFill>
          </p:spPr>
        </p:sp>
      </p:grpSp>
      <p:grpSp>
        <p:nvGrpSpPr>
          <p:cNvPr name="Group 32" id="32"/>
          <p:cNvGrpSpPr/>
          <p:nvPr/>
        </p:nvGrpSpPr>
        <p:grpSpPr>
          <a:xfrm rot="15">
            <a:off x="12800714" y="2832411"/>
            <a:ext cx="4816278" cy="2299935"/>
            <a:chOff x="0" y="0"/>
            <a:chExt cx="6421704" cy="3066580"/>
          </a:xfrm>
        </p:grpSpPr>
        <p:sp>
          <p:nvSpPr>
            <p:cNvPr name="Freeform 33" id="33"/>
            <p:cNvSpPr/>
            <p:nvPr/>
          </p:nvSpPr>
          <p:spPr>
            <a:xfrm flipH="false" flipV="false" rot="0">
              <a:off x="0" y="0"/>
              <a:ext cx="6421755" cy="3066542"/>
            </a:xfrm>
            <a:custGeom>
              <a:avLst/>
              <a:gdLst/>
              <a:ahLst/>
              <a:cxnLst/>
              <a:rect r="r" b="b" t="t" l="l"/>
              <a:pathLst>
                <a:path h="3066542" w="6421755">
                  <a:moveTo>
                    <a:pt x="0" y="0"/>
                  </a:moveTo>
                  <a:lnTo>
                    <a:pt x="6421755" y="0"/>
                  </a:lnTo>
                  <a:lnTo>
                    <a:pt x="6421755" y="3066542"/>
                  </a:lnTo>
                  <a:lnTo>
                    <a:pt x="0" y="3066542"/>
                  </a:lnTo>
                  <a:lnTo>
                    <a:pt x="0" y="0"/>
                  </a:lnTo>
                  <a:close/>
                </a:path>
              </a:pathLst>
            </a:custGeom>
            <a:blipFill>
              <a:blip r:embed="rId12">
                <a:alphaModFix amt="84000"/>
              </a:blip>
              <a:stretch>
                <a:fillRect l="0" t="0" r="0" b="-1"/>
              </a:stretch>
            </a:blipFill>
          </p:spPr>
        </p:sp>
      </p:grpSp>
      <p:sp>
        <p:nvSpPr>
          <p:cNvPr name="TextBox 34" id="34"/>
          <p:cNvSpPr txBox="true"/>
          <p:nvPr/>
        </p:nvSpPr>
        <p:spPr>
          <a:xfrm rot="0">
            <a:off x="571500" y="2138010"/>
            <a:ext cx="5232597" cy="460429"/>
          </a:xfrm>
          <a:prstGeom prst="rect">
            <a:avLst/>
          </a:prstGeom>
        </p:spPr>
        <p:txBody>
          <a:bodyPr anchor="t" rtlCol="false" tIns="0" lIns="0" bIns="0" rIns="0">
            <a:spAutoFit/>
          </a:bodyPr>
          <a:lstStyle/>
          <a:p>
            <a:pPr algn="l">
              <a:lnSpc>
                <a:spcPts val="2879"/>
              </a:lnSpc>
            </a:pPr>
            <a:r>
              <a:rPr lang="en-US" sz="2000">
                <a:solidFill>
                  <a:srgbClr val="FFFFFF"/>
                </a:solidFill>
                <a:latin typeface="Arimo"/>
                <a:ea typeface="Arimo"/>
                <a:cs typeface="Arimo"/>
                <a:sym typeface="Arimo"/>
              </a:rPr>
              <a:t>4 Sponsors (2 booths per sponsor) </a:t>
            </a:r>
          </a:p>
        </p:txBody>
      </p:sp>
      <p:sp>
        <p:nvSpPr>
          <p:cNvPr name="TextBox 35" id="35"/>
          <p:cNvSpPr txBox="true"/>
          <p:nvPr/>
        </p:nvSpPr>
        <p:spPr>
          <a:xfrm rot="0">
            <a:off x="239449" y="6172886"/>
            <a:ext cx="5003997" cy="1430922"/>
          </a:xfrm>
          <a:prstGeom prst="rect">
            <a:avLst/>
          </a:prstGeom>
        </p:spPr>
        <p:txBody>
          <a:bodyPr anchor="t" rtlCol="false" tIns="0" lIns="0" bIns="0" rIns="0">
            <a:spAutoFit/>
          </a:bodyPr>
          <a:lstStyle/>
          <a:p>
            <a:pPr algn="just" marL="706120" indent="-353060" lvl="1">
              <a:lnSpc>
                <a:spcPts val="2351"/>
              </a:lnSpc>
              <a:buFont typeface="Arial"/>
              <a:buChar char="•"/>
            </a:pPr>
            <a:r>
              <a:rPr lang="en-US" sz="1399">
                <a:solidFill>
                  <a:srgbClr val="FFFFFF"/>
                </a:solidFill>
                <a:latin typeface="Arimo"/>
                <a:ea typeface="Arimo"/>
                <a:cs typeface="Arimo"/>
                <a:sym typeface="Arimo"/>
              </a:rPr>
              <a:t>Physical branding on 2 phone booths</a:t>
            </a:r>
          </a:p>
          <a:p>
            <a:pPr algn="just" marL="706120" indent="-353060" lvl="1">
              <a:lnSpc>
                <a:spcPts val="2351"/>
              </a:lnSpc>
              <a:buFont typeface="Arial"/>
              <a:buChar char="•"/>
            </a:pPr>
            <a:r>
              <a:rPr lang="en-US" sz="1399">
                <a:solidFill>
                  <a:srgbClr val="FFFFFF"/>
                </a:solidFill>
                <a:latin typeface="Arimo"/>
                <a:ea typeface="Arimo"/>
                <a:cs typeface="Arimo"/>
                <a:sym typeface="Arimo"/>
              </a:rPr>
              <a:t>Customizable branding</a:t>
            </a:r>
          </a:p>
          <a:p>
            <a:pPr algn="just" marL="706120" indent="-353060" lvl="1">
              <a:lnSpc>
                <a:spcPts val="2351"/>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Breakpoints social, owned marketing channels, and more.</a:t>
            </a:r>
          </a:p>
        </p:txBody>
      </p:sp>
      <p:sp>
        <p:nvSpPr>
          <p:cNvPr name="TextBox 36" id="36"/>
          <p:cNvSpPr txBox="true"/>
          <p:nvPr/>
        </p:nvSpPr>
        <p:spPr>
          <a:xfrm rot="0">
            <a:off x="571500" y="1823676"/>
            <a:ext cx="5206803" cy="361721"/>
          </a:xfrm>
          <a:prstGeom prst="rect">
            <a:avLst/>
          </a:prstGeom>
        </p:spPr>
        <p:txBody>
          <a:bodyPr anchor="t" rtlCol="false" tIns="0" lIns="0" bIns="0" rIns="0">
            <a:spAutoFit/>
          </a:bodyPr>
          <a:lstStyle/>
          <a:p>
            <a:pPr algn="l">
              <a:lnSpc>
                <a:spcPts val="2879"/>
              </a:lnSpc>
            </a:pPr>
            <a:r>
              <a:rPr lang="en-US" sz="2400">
                <a:solidFill>
                  <a:srgbClr val="3C91FF"/>
                </a:solidFill>
                <a:latin typeface="Arimo"/>
                <a:ea typeface="Arimo"/>
                <a:cs typeface="Arimo"/>
                <a:sym typeface="Arimo"/>
              </a:rPr>
              <a:t>Phone Booth</a:t>
            </a:r>
          </a:p>
        </p:txBody>
      </p:sp>
      <p:sp>
        <p:nvSpPr>
          <p:cNvPr name="TextBox 37" id="37"/>
          <p:cNvSpPr txBox="true"/>
          <p:nvPr/>
        </p:nvSpPr>
        <p:spPr>
          <a:xfrm rot="0">
            <a:off x="571500" y="8252136"/>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38" id="38"/>
          <p:cNvSpPr txBox="true"/>
          <p:nvPr/>
        </p:nvSpPr>
        <p:spPr>
          <a:xfrm rot="0">
            <a:off x="571500" y="8595046"/>
            <a:ext cx="2089204" cy="479327"/>
          </a:xfrm>
          <a:prstGeom prst="rect">
            <a:avLst/>
          </a:prstGeom>
        </p:spPr>
        <p:txBody>
          <a:bodyPr anchor="t" rtlCol="false" tIns="0" lIns="0" bIns="0" rIns="0">
            <a:spAutoFit/>
          </a:bodyPr>
          <a:lstStyle/>
          <a:p>
            <a:pPr algn="l">
              <a:lnSpc>
                <a:spcPts val="4320"/>
              </a:lnSpc>
            </a:pPr>
            <a:r>
              <a:rPr lang="en-US" sz="3000">
                <a:solidFill>
                  <a:srgbClr val="3C91FF"/>
                </a:solidFill>
                <a:latin typeface="Arimo"/>
                <a:ea typeface="Arimo"/>
                <a:cs typeface="Arimo"/>
                <a:sym typeface="Arimo"/>
              </a:rPr>
              <a:t>$10,000</a:t>
            </a:r>
          </a:p>
        </p:txBody>
      </p:sp>
      <p:sp>
        <p:nvSpPr>
          <p:cNvPr name="TextBox 39" id="39"/>
          <p:cNvSpPr txBox="true"/>
          <p:nvPr/>
        </p:nvSpPr>
        <p:spPr>
          <a:xfrm rot="0">
            <a:off x="4819650" y="8252136"/>
            <a:ext cx="9653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40" id="40"/>
          <p:cNvSpPr txBox="true"/>
          <p:nvPr/>
        </p:nvSpPr>
        <p:spPr>
          <a:xfrm rot="0">
            <a:off x="4692653" y="8595046"/>
            <a:ext cx="1022404" cy="479327"/>
          </a:xfrm>
          <a:prstGeom prst="rect">
            <a:avLst/>
          </a:prstGeom>
        </p:spPr>
        <p:txBody>
          <a:bodyPr anchor="t" rtlCol="false" tIns="0" lIns="0" bIns="0" rIns="0">
            <a:spAutoFit/>
          </a:bodyPr>
          <a:lstStyle/>
          <a:p>
            <a:pPr algn="r">
              <a:lnSpc>
                <a:spcPts val="4320"/>
              </a:lnSpc>
            </a:pPr>
            <a:r>
              <a:rPr lang="en-US" sz="3000">
                <a:solidFill>
                  <a:srgbClr val="3C91FF"/>
                </a:solidFill>
                <a:latin typeface="Arimo"/>
                <a:ea typeface="Arimo"/>
                <a:cs typeface="Arimo"/>
                <a:sym typeface="Arimo"/>
              </a:rPr>
              <a:t>2 GA</a:t>
            </a:r>
          </a:p>
        </p:txBody>
      </p:sp>
      <p:sp>
        <p:nvSpPr>
          <p:cNvPr name="TextBox 41" id="41"/>
          <p:cNvSpPr txBox="true"/>
          <p:nvPr/>
        </p:nvSpPr>
        <p:spPr>
          <a:xfrm rot="0">
            <a:off x="6572260" y="2107530"/>
            <a:ext cx="5232597" cy="460429"/>
          </a:xfrm>
          <a:prstGeom prst="rect">
            <a:avLst/>
          </a:prstGeom>
        </p:spPr>
        <p:txBody>
          <a:bodyPr anchor="t" rtlCol="false" tIns="0" lIns="0" bIns="0" rIns="0">
            <a:spAutoFit/>
          </a:bodyPr>
          <a:lstStyle/>
          <a:p>
            <a:pPr algn="l">
              <a:lnSpc>
                <a:spcPts val="2879"/>
              </a:lnSpc>
            </a:pPr>
            <a:r>
              <a:rPr lang="en-US" sz="2000">
                <a:solidFill>
                  <a:srgbClr val="FFFFFF"/>
                </a:solidFill>
                <a:latin typeface="Arimo"/>
                <a:ea typeface="Arimo"/>
                <a:cs typeface="Arimo"/>
                <a:sym typeface="Arimo"/>
              </a:rPr>
              <a:t>1 Sponsor (2x machines)</a:t>
            </a:r>
          </a:p>
        </p:txBody>
      </p:sp>
      <p:sp>
        <p:nvSpPr>
          <p:cNvPr name="TextBox 42" id="42"/>
          <p:cNvSpPr txBox="true"/>
          <p:nvPr/>
        </p:nvSpPr>
        <p:spPr>
          <a:xfrm rot="0">
            <a:off x="6220101" y="6168180"/>
            <a:ext cx="5003997" cy="1200074"/>
          </a:xfrm>
          <a:prstGeom prst="rect">
            <a:avLst/>
          </a:prstGeom>
        </p:spPr>
        <p:txBody>
          <a:bodyPr anchor="t" rtlCol="false" tIns="0" lIns="0" bIns="0" rIns="0">
            <a:spAutoFit/>
          </a:bodyPr>
          <a:lstStyle/>
          <a:p>
            <a:pPr algn="l" marL="706120" indent="-353060" lvl="1">
              <a:lnSpc>
                <a:spcPts val="2183"/>
              </a:lnSpc>
              <a:buFont typeface="Arial"/>
              <a:buChar char="•"/>
            </a:pPr>
            <a:r>
              <a:rPr lang="en-US" sz="1399">
                <a:solidFill>
                  <a:srgbClr val="FFFFFF"/>
                </a:solidFill>
                <a:latin typeface="Arimo"/>
                <a:ea typeface="Arimo"/>
                <a:cs typeface="Arimo"/>
                <a:sym typeface="Arimo"/>
              </a:rPr>
              <a:t>2x Customized digital pinball machines</a:t>
            </a:r>
          </a:p>
          <a:p>
            <a:pPr algn="l" marL="706120" indent="-353060" lvl="1">
              <a:lnSpc>
                <a:spcPts val="2183"/>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Breakpoints social, owned marketing channels, and more.</a:t>
            </a:r>
          </a:p>
        </p:txBody>
      </p:sp>
      <p:sp>
        <p:nvSpPr>
          <p:cNvPr name="TextBox 43" id="43"/>
          <p:cNvSpPr txBox="true"/>
          <p:nvPr/>
        </p:nvSpPr>
        <p:spPr>
          <a:xfrm rot="0">
            <a:off x="6572260" y="1793205"/>
            <a:ext cx="5191201" cy="361721"/>
          </a:xfrm>
          <a:prstGeom prst="rect">
            <a:avLst/>
          </a:prstGeom>
        </p:spPr>
        <p:txBody>
          <a:bodyPr anchor="t" rtlCol="false" tIns="0" lIns="0" bIns="0" rIns="0">
            <a:spAutoFit/>
          </a:bodyPr>
          <a:lstStyle/>
          <a:p>
            <a:pPr algn="l">
              <a:lnSpc>
                <a:spcPts val="2879"/>
              </a:lnSpc>
            </a:pPr>
            <a:r>
              <a:rPr lang="en-US" sz="2400">
                <a:solidFill>
                  <a:srgbClr val="3C91FF"/>
                </a:solidFill>
                <a:latin typeface="Arimo"/>
                <a:ea typeface="Arimo"/>
                <a:cs typeface="Arimo"/>
                <a:sym typeface="Arimo"/>
              </a:rPr>
              <a:t>Pinball Machine</a:t>
            </a:r>
          </a:p>
        </p:txBody>
      </p:sp>
      <p:sp>
        <p:nvSpPr>
          <p:cNvPr name="TextBox 44" id="44"/>
          <p:cNvSpPr txBox="true"/>
          <p:nvPr/>
        </p:nvSpPr>
        <p:spPr>
          <a:xfrm rot="0">
            <a:off x="6572260" y="8252136"/>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45" id="45"/>
          <p:cNvSpPr txBox="true"/>
          <p:nvPr/>
        </p:nvSpPr>
        <p:spPr>
          <a:xfrm rot="0">
            <a:off x="6572260" y="8595046"/>
            <a:ext cx="2089204" cy="479327"/>
          </a:xfrm>
          <a:prstGeom prst="rect">
            <a:avLst/>
          </a:prstGeom>
        </p:spPr>
        <p:txBody>
          <a:bodyPr anchor="t" rtlCol="false" tIns="0" lIns="0" bIns="0" rIns="0">
            <a:spAutoFit/>
          </a:bodyPr>
          <a:lstStyle/>
          <a:p>
            <a:pPr algn="l">
              <a:lnSpc>
                <a:spcPts val="4320"/>
              </a:lnSpc>
            </a:pPr>
            <a:r>
              <a:rPr lang="en-US" sz="3000">
                <a:solidFill>
                  <a:srgbClr val="3C91FF"/>
                </a:solidFill>
                <a:latin typeface="Arimo"/>
                <a:ea typeface="Arimo"/>
                <a:cs typeface="Arimo"/>
                <a:sym typeface="Arimo"/>
              </a:rPr>
              <a:t>$9,000</a:t>
            </a:r>
          </a:p>
        </p:txBody>
      </p:sp>
      <p:sp>
        <p:nvSpPr>
          <p:cNvPr name="TextBox 46" id="46"/>
          <p:cNvSpPr txBox="true"/>
          <p:nvPr/>
        </p:nvSpPr>
        <p:spPr>
          <a:xfrm rot="0">
            <a:off x="10782310" y="8252136"/>
            <a:ext cx="1003202"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47" id="47"/>
          <p:cNvSpPr txBox="true"/>
          <p:nvPr/>
        </p:nvSpPr>
        <p:spPr>
          <a:xfrm rot="0">
            <a:off x="10655313" y="8595046"/>
            <a:ext cx="1060199" cy="479327"/>
          </a:xfrm>
          <a:prstGeom prst="rect">
            <a:avLst/>
          </a:prstGeom>
        </p:spPr>
        <p:txBody>
          <a:bodyPr anchor="t" rtlCol="false" tIns="0" lIns="0" bIns="0" rIns="0">
            <a:spAutoFit/>
          </a:bodyPr>
          <a:lstStyle/>
          <a:p>
            <a:pPr algn="r">
              <a:lnSpc>
                <a:spcPts val="4320"/>
              </a:lnSpc>
            </a:pPr>
            <a:r>
              <a:rPr lang="en-US" sz="3000">
                <a:solidFill>
                  <a:srgbClr val="3C91FF"/>
                </a:solidFill>
                <a:latin typeface="Arimo"/>
                <a:ea typeface="Arimo"/>
                <a:cs typeface="Arimo"/>
                <a:sym typeface="Arimo"/>
              </a:rPr>
              <a:t>2 GA</a:t>
            </a:r>
          </a:p>
        </p:txBody>
      </p:sp>
      <p:sp>
        <p:nvSpPr>
          <p:cNvPr name="TextBox 48" id="48"/>
          <p:cNvSpPr txBox="true"/>
          <p:nvPr/>
        </p:nvSpPr>
        <p:spPr>
          <a:xfrm rot="0">
            <a:off x="12573010" y="1793205"/>
            <a:ext cx="5124602" cy="361721"/>
          </a:xfrm>
          <a:prstGeom prst="rect">
            <a:avLst/>
          </a:prstGeom>
        </p:spPr>
        <p:txBody>
          <a:bodyPr anchor="t" rtlCol="false" tIns="0" lIns="0" bIns="0" rIns="0">
            <a:spAutoFit/>
          </a:bodyPr>
          <a:lstStyle/>
          <a:p>
            <a:pPr algn="l">
              <a:lnSpc>
                <a:spcPts val="2879"/>
              </a:lnSpc>
            </a:pPr>
            <a:r>
              <a:rPr lang="en-US" sz="2400">
                <a:solidFill>
                  <a:srgbClr val="3C91FF"/>
                </a:solidFill>
                <a:latin typeface="Arimo"/>
                <a:ea typeface="Arimo"/>
                <a:cs typeface="Arimo"/>
                <a:sym typeface="Arimo"/>
              </a:rPr>
              <a:t>Claw Machine</a:t>
            </a:r>
          </a:p>
        </p:txBody>
      </p:sp>
      <p:sp>
        <p:nvSpPr>
          <p:cNvPr name="TextBox 49" id="49"/>
          <p:cNvSpPr txBox="true"/>
          <p:nvPr/>
        </p:nvSpPr>
        <p:spPr>
          <a:xfrm rot="0">
            <a:off x="12573010" y="2092290"/>
            <a:ext cx="5232597" cy="460429"/>
          </a:xfrm>
          <a:prstGeom prst="rect">
            <a:avLst/>
          </a:prstGeom>
        </p:spPr>
        <p:txBody>
          <a:bodyPr anchor="t" rtlCol="false" tIns="0" lIns="0" bIns="0" rIns="0">
            <a:spAutoFit/>
          </a:bodyPr>
          <a:lstStyle/>
          <a:p>
            <a:pPr algn="l">
              <a:lnSpc>
                <a:spcPts val="2879"/>
              </a:lnSpc>
            </a:pPr>
            <a:r>
              <a:rPr lang="en-US" sz="2000">
                <a:solidFill>
                  <a:srgbClr val="FFFFFF"/>
                </a:solidFill>
                <a:latin typeface="Arimo"/>
                <a:ea typeface="Arimo"/>
                <a:cs typeface="Arimo"/>
                <a:sym typeface="Arimo"/>
              </a:rPr>
              <a:t>1 Sponsor</a:t>
            </a:r>
          </a:p>
        </p:txBody>
      </p:sp>
      <p:sp>
        <p:nvSpPr>
          <p:cNvPr name="TextBox 50" id="50"/>
          <p:cNvSpPr txBox="true"/>
          <p:nvPr/>
        </p:nvSpPr>
        <p:spPr>
          <a:xfrm rot="0">
            <a:off x="12573010" y="8252136"/>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51" id="51"/>
          <p:cNvSpPr txBox="true"/>
          <p:nvPr/>
        </p:nvSpPr>
        <p:spPr>
          <a:xfrm rot="0">
            <a:off x="12573010" y="8595046"/>
            <a:ext cx="2089204" cy="479327"/>
          </a:xfrm>
          <a:prstGeom prst="rect">
            <a:avLst/>
          </a:prstGeom>
        </p:spPr>
        <p:txBody>
          <a:bodyPr anchor="t" rtlCol="false" tIns="0" lIns="0" bIns="0" rIns="0">
            <a:spAutoFit/>
          </a:bodyPr>
          <a:lstStyle/>
          <a:p>
            <a:pPr algn="l">
              <a:lnSpc>
                <a:spcPts val="4320"/>
              </a:lnSpc>
            </a:pPr>
            <a:r>
              <a:rPr lang="en-US" sz="3000">
                <a:solidFill>
                  <a:srgbClr val="3C91FF"/>
                </a:solidFill>
                <a:latin typeface="Arimo"/>
                <a:ea typeface="Arimo"/>
                <a:cs typeface="Arimo"/>
                <a:sym typeface="Arimo"/>
              </a:rPr>
              <a:t>$6,500</a:t>
            </a:r>
          </a:p>
        </p:txBody>
      </p:sp>
      <p:sp>
        <p:nvSpPr>
          <p:cNvPr name="TextBox 52" id="52"/>
          <p:cNvSpPr txBox="true"/>
          <p:nvPr/>
        </p:nvSpPr>
        <p:spPr>
          <a:xfrm rot="0">
            <a:off x="16821169" y="8252136"/>
            <a:ext cx="9653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53" id="53"/>
          <p:cNvSpPr txBox="true"/>
          <p:nvPr/>
        </p:nvSpPr>
        <p:spPr>
          <a:xfrm rot="0">
            <a:off x="16694163" y="8595046"/>
            <a:ext cx="1022404" cy="479327"/>
          </a:xfrm>
          <a:prstGeom prst="rect">
            <a:avLst/>
          </a:prstGeom>
        </p:spPr>
        <p:txBody>
          <a:bodyPr anchor="t" rtlCol="false" tIns="0" lIns="0" bIns="0" rIns="0">
            <a:spAutoFit/>
          </a:bodyPr>
          <a:lstStyle/>
          <a:p>
            <a:pPr algn="r">
              <a:lnSpc>
                <a:spcPts val="4320"/>
              </a:lnSpc>
            </a:pPr>
            <a:r>
              <a:rPr lang="en-US" sz="3000">
                <a:solidFill>
                  <a:srgbClr val="3C91FF"/>
                </a:solidFill>
                <a:latin typeface="Arimo"/>
                <a:ea typeface="Arimo"/>
                <a:cs typeface="Arimo"/>
                <a:sym typeface="Arimo"/>
              </a:rPr>
              <a:t>2 GA</a:t>
            </a:r>
          </a:p>
        </p:txBody>
      </p:sp>
      <p:sp>
        <p:nvSpPr>
          <p:cNvPr name="TextBox 54" id="54"/>
          <p:cNvSpPr txBox="true"/>
          <p:nvPr/>
        </p:nvSpPr>
        <p:spPr>
          <a:xfrm rot="0">
            <a:off x="12288364" y="6133386"/>
            <a:ext cx="5232597" cy="1411872"/>
          </a:xfrm>
          <a:prstGeom prst="rect">
            <a:avLst/>
          </a:prstGeom>
        </p:spPr>
        <p:txBody>
          <a:bodyPr anchor="t" rtlCol="false" tIns="0" lIns="0" bIns="0" rIns="0">
            <a:spAutoFit/>
          </a:bodyPr>
          <a:lstStyle/>
          <a:p>
            <a:pPr algn="l" marL="706120" indent="-353060" lvl="1">
              <a:lnSpc>
                <a:spcPts val="2183"/>
              </a:lnSpc>
              <a:buFont typeface="Arial"/>
              <a:buChar char="•"/>
            </a:pPr>
            <a:r>
              <a:rPr lang="en-US" sz="1399">
                <a:solidFill>
                  <a:srgbClr val="FFFFFF"/>
                </a:solidFill>
                <a:latin typeface="Arimo"/>
                <a:ea typeface="Arimo"/>
                <a:cs typeface="Arimo"/>
                <a:sym typeface="Arimo"/>
              </a:rPr>
              <a:t>Customized Claw machine</a:t>
            </a:r>
          </a:p>
          <a:p>
            <a:pPr algn="l" marL="706120" indent="-353060" lvl="1">
              <a:lnSpc>
                <a:spcPts val="2183"/>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Breakpoints social, owned marketing channels, and more.</a:t>
            </a:r>
          </a:p>
          <a:p>
            <a:pPr algn="l" marL="1412240" indent="-706120" lvl="1">
              <a:lnSpc>
                <a:spcPts val="4367"/>
              </a:lnSpc>
            </a:pPr>
          </a:p>
        </p:txBody>
      </p:sp>
      <p:sp>
        <p:nvSpPr>
          <p:cNvPr name="TextBox 55" id="55"/>
          <p:cNvSpPr txBox="true"/>
          <p:nvPr/>
        </p:nvSpPr>
        <p:spPr>
          <a:xfrm rot="0">
            <a:off x="561108"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581577" y="1868253"/>
            <a:ext cx="5124602" cy="361721"/>
          </a:xfrm>
          <a:prstGeom prst="rect">
            <a:avLst/>
          </a:prstGeom>
        </p:spPr>
        <p:txBody>
          <a:bodyPr anchor="t" rtlCol="false" tIns="0" lIns="0" bIns="0" rIns="0">
            <a:spAutoFit/>
          </a:bodyPr>
          <a:lstStyle/>
          <a:p>
            <a:pPr algn="l">
              <a:lnSpc>
                <a:spcPts val="2879"/>
              </a:lnSpc>
            </a:pPr>
            <a:r>
              <a:rPr lang="en-US" sz="2400">
                <a:solidFill>
                  <a:srgbClr val="3C91FF"/>
                </a:solidFill>
                <a:latin typeface="Arimo"/>
                <a:ea typeface="Arimo"/>
                <a:cs typeface="Arimo"/>
                <a:sym typeface="Arimo"/>
              </a:rPr>
              <a:t>LED Screens</a:t>
            </a:r>
          </a:p>
        </p:txBody>
      </p:sp>
      <p:sp>
        <p:nvSpPr>
          <p:cNvPr name="TextBox 4" id="4"/>
          <p:cNvSpPr txBox="true"/>
          <p:nvPr/>
        </p:nvSpPr>
        <p:spPr>
          <a:xfrm rot="0">
            <a:off x="581577" y="2167338"/>
            <a:ext cx="5232597" cy="460429"/>
          </a:xfrm>
          <a:prstGeom prst="rect">
            <a:avLst/>
          </a:prstGeom>
        </p:spPr>
        <p:txBody>
          <a:bodyPr anchor="t" rtlCol="false" tIns="0" lIns="0" bIns="0" rIns="0">
            <a:spAutoFit/>
          </a:bodyPr>
          <a:lstStyle/>
          <a:p>
            <a:pPr algn="l">
              <a:lnSpc>
                <a:spcPts val="2879"/>
              </a:lnSpc>
            </a:pPr>
            <a:r>
              <a:rPr lang="en-US" sz="2000">
                <a:solidFill>
                  <a:srgbClr val="FFFFFF"/>
                </a:solidFill>
                <a:latin typeface="Arimo"/>
                <a:ea typeface="Arimo"/>
                <a:cs typeface="Arimo"/>
                <a:sym typeface="Arimo"/>
              </a:rPr>
              <a:t>10 Sponsors</a:t>
            </a:r>
          </a:p>
        </p:txBody>
      </p:sp>
      <p:sp>
        <p:nvSpPr>
          <p:cNvPr name="TextBox 5" id="5"/>
          <p:cNvSpPr txBox="true"/>
          <p:nvPr/>
        </p:nvSpPr>
        <p:spPr>
          <a:xfrm rot="0">
            <a:off x="581577" y="8516112"/>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6" id="6"/>
          <p:cNvSpPr txBox="true"/>
          <p:nvPr/>
        </p:nvSpPr>
        <p:spPr>
          <a:xfrm rot="0">
            <a:off x="595789" y="8859012"/>
            <a:ext cx="2089204" cy="479327"/>
          </a:xfrm>
          <a:prstGeom prst="rect">
            <a:avLst/>
          </a:prstGeom>
        </p:spPr>
        <p:txBody>
          <a:bodyPr anchor="t" rtlCol="false" tIns="0" lIns="0" bIns="0" rIns="0">
            <a:spAutoFit/>
          </a:bodyPr>
          <a:lstStyle/>
          <a:p>
            <a:pPr algn="l">
              <a:lnSpc>
                <a:spcPts val="4320"/>
              </a:lnSpc>
            </a:pPr>
            <a:r>
              <a:rPr lang="en-US" sz="3000">
                <a:solidFill>
                  <a:srgbClr val="3C91FF"/>
                </a:solidFill>
                <a:latin typeface="Arimo"/>
                <a:ea typeface="Arimo"/>
                <a:cs typeface="Arimo"/>
                <a:sym typeface="Arimo"/>
              </a:rPr>
              <a:t>$5,000</a:t>
            </a:r>
          </a:p>
          <a:p>
            <a:pPr algn="l">
              <a:lnSpc>
                <a:spcPts val="2015"/>
              </a:lnSpc>
            </a:pPr>
            <a:r>
              <a:rPr lang="en-US" sz="1399">
                <a:solidFill>
                  <a:srgbClr val="FFFFFF"/>
                </a:solidFill>
                <a:latin typeface="Arimo"/>
                <a:ea typeface="Arimo"/>
                <a:cs typeface="Arimo"/>
                <a:sym typeface="Arimo"/>
              </a:rPr>
              <a:t>*per screen</a:t>
            </a:r>
          </a:p>
        </p:txBody>
      </p:sp>
      <p:sp>
        <p:nvSpPr>
          <p:cNvPr name="TextBox 7" id="7"/>
          <p:cNvSpPr txBox="true"/>
          <p:nvPr/>
        </p:nvSpPr>
        <p:spPr>
          <a:xfrm rot="0">
            <a:off x="4829727" y="8516112"/>
            <a:ext cx="9653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8" id="8"/>
          <p:cNvSpPr txBox="true"/>
          <p:nvPr/>
        </p:nvSpPr>
        <p:spPr>
          <a:xfrm rot="0">
            <a:off x="4702731" y="8859012"/>
            <a:ext cx="1022404" cy="479327"/>
          </a:xfrm>
          <a:prstGeom prst="rect">
            <a:avLst/>
          </a:prstGeom>
        </p:spPr>
        <p:txBody>
          <a:bodyPr anchor="t" rtlCol="false" tIns="0" lIns="0" bIns="0" rIns="0">
            <a:spAutoFit/>
          </a:bodyPr>
          <a:lstStyle/>
          <a:p>
            <a:pPr algn="r">
              <a:lnSpc>
                <a:spcPts val="4320"/>
              </a:lnSpc>
            </a:pPr>
            <a:r>
              <a:rPr lang="en-US" sz="3000">
                <a:solidFill>
                  <a:srgbClr val="3C91FF"/>
                </a:solidFill>
                <a:latin typeface="Arimo"/>
                <a:ea typeface="Arimo"/>
                <a:cs typeface="Arimo"/>
                <a:sym typeface="Arimo"/>
              </a:rPr>
              <a:t>2 GA</a:t>
            </a:r>
          </a:p>
        </p:txBody>
      </p:sp>
      <p:sp>
        <p:nvSpPr>
          <p:cNvPr name="TextBox 9" id="9"/>
          <p:cNvSpPr txBox="true"/>
          <p:nvPr/>
        </p:nvSpPr>
        <p:spPr>
          <a:xfrm rot="0">
            <a:off x="239154" y="6140025"/>
            <a:ext cx="5438404" cy="1411872"/>
          </a:xfrm>
          <a:prstGeom prst="rect">
            <a:avLst/>
          </a:prstGeom>
        </p:spPr>
        <p:txBody>
          <a:bodyPr anchor="t" rtlCol="false" tIns="0" lIns="0" bIns="0" rIns="0">
            <a:spAutoFit/>
          </a:bodyPr>
          <a:lstStyle/>
          <a:p>
            <a:pPr algn="l" marL="706120" indent="-353060" lvl="1">
              <a:lnSpc>
                <a:spcPts val="2183"/>
              </a:lnSpc>
              <a:buFont typeface="Arial"/>
              <a:buChar char="•"/>
            </a:pPr>
            <a:r>
              <a:rPr lang="en-US" sz="1399">
                <a:solidFill>
                  <a:srgbClr val="FFFFFF"/>
                </a:solidFill>
                <a:latin typeface="Arimo"/>
                <a:ea typeface="Arimo"/>
                <a:cs typeface="Arimo"/>
                <a:sym typeface="Arimo"/>
              </a:rPr>
              <a:t>Digital branding on free standing LED screens</a:t>
            </a:r>
          </a:p>
          <a:p>
            <a:pPr algn="l" marL="706120" indent="-353060" lvl="1">
              <a:lnSpc>
                <a:spcPts val="2183"/>
              </a:lnSpc>
              <a:buFont typeface="Arial"/>
              <a:buChar char="•"/>
            </a:pPr>
            <a:r>
              <a:rPr lang="en-US" sz="1399">
                <a:solidFill>
                  <a:srgbClr val="FFFFFF"/>
                </a:solidFill>
                <a:latin typeface="Arimo"/>
                <a:ea typeface="Arimo"/>
                <a:cs typeface="Arimo"/>
                <a:sym typeface="Arimo"/>
              </a:rPr>
              <a:t>Dimensions: 2-1/2" (w) × 75-5/8" (h)</a:t>
            </a:r>
          </a:p>
          <a:p>
            <a:pPr algn="l" marL="706120" indent="-353060" lvl="1">
              <a:lnSpc>
                <a:spcPts val="2183"/>
              </a:lnSpc>
              <a:buFont typeface="Arial"/>
              <a:buChar char="•"/>
            </a:pPr>
            <a:r>
              <a:rPr lang="en-US" sz="1399">
                <a:solidFill>
                  <a:srgbClr val="FFFFFF"/>
                </a:solidFill>
                <a:latin typeface="Arimo"/>
                <a:ea typeface="Arimo"/>
                <a:cs typeface="Arimo"/>
                <a:sym typeface="Arimo"/>
              </a:rPr>
              <a:t>Per screen, multiple connected screens optional</a:t>
            </a:r>
          </a:p>
          <a:p>
            <a:pPr algn="l" marL="706120" indent="-353060" lvl="1">
              <a:lnSpc>
                <a:spcPts val="2183"/>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Breakpoints social, owned marketing channels, and more.</a:t>
            </a:r>
          </a:p>
          <a:p>
            <a:pPr algn="l" marL="1412240" indent="-706120" lvl="1">
              <a:lnSpc>
                <a:spcPts val="4367"/>
              </a:lnSpc>
            </a:pPr>
          </a:p>
        </p:txBody>
      </p:sp>
      <p:grpSp>
        <p:nvGrpSpPr>
          <p:cNvPr name="Group 10" id="10"/>
          <p:cNvGrpSpPr/>
          <p:nvPr/>
        </p:nvGrpSpPr>
        <p:grpSpPr>
          <a:xfrm rot="0">
            <a:off x="581577" y="5828290"/>
            <a:ext cx="5206803" cy="292198"/>
            <a:chOff x="0" y="0"/>
            <a:chExt cx="6942404" cy="389598"/>
          </a:xfrm>
        </p:grpSpPr>
        <p:sp>
          <p:nvSpPr>
            <p:cNvPr name="Freeform 11" id="11"/>
            <p:cNvSpPr/>
            <p:nvPr/>
          </p:nvSpPr>
          <p:spPr>
            <a:xfrm flipH="false" flipV="false" rot="0">
              <a:off x="0" y="0"/>
              <a:ext cx="6942400" cy="389600"/>
            </a:xfrm>
            <a:custGeom>
              <a:avLst/>
              <a:gdLst/>
              <a:ahLst/>
              <a:cxnLst/>
              <a:rect r="r" b="b" t="t" l="l"/>
              <a:pathLst>
                <a:path h="389600" w="6942400">
                  <a:moveTo>
                    <a:pt x="0" y="0"/>
                  </a:moveTo>
                  <a:lnTo>
                    <a:pt x="6942400" y="0"/>
                  </a:lnTo>
                  <a:lnTo>
                    <a:pt x="6942400" y="389600"/>
                  </a:lnTo>
                  <a:lnTo>
                    <a:pt x="0" y="389600"/>
                  </a:lnTo>
                  <a:close/>
                </a:path>
              </a:pathLst>
            </a:custGeom>
            <a:blipFill>
              <a:blip r:embed="rId4">
                <a:alphaModFix amt="0"/>
              </a:blip>
              <a:stretch>
                <a:fillRect l="0" t="-297210" r="0" b="-297209"/>
              </a:stretch>
            </a:blipFill>
          </p:spPr>
        </p:sp>
        <p:sp>
          <p:nvSpPr>
            <p:cNvPr name="TextBox 12" id="12"/>
            <p:cNvSpPr txBox="true"/>
            <p:nvPr/>
          </p:nvSpPr>
          <p:spPr>
            <a:xfrm>
              <a:off x="0" y="-47625"/>
              <a:ext cx="6942404" cy="437223"/>
            </a:xfrm>
            <a:prstGeom prst="rect">
              <a:avLst/>
            </a:prstGeom>
          </p:spPr>
          <p:txBody>
            <a:bodyPr anchor="b" rtlCol="false" tIns="0" lIns="0" bIns="0" rIns="0"/>
            <a:lstStyle/>
            <a:p>
              <a:pPr algn="l">
                <a:lnSpc>
                  <a:spcPts val="2879"/>
                </a:lnSpc>
              </a:pPr>
              <a:r>
                <a:rPr lang="en-US" sz="2000">
                  <a:solidFill>
                    <a:srgbClr val="3C91FF"/>
                  </a:solidFill>
                  <a:latin typeface="Arimo"/>
                  <a:ea typeface="Arimo"/>
                  <a:cs typeface="Arimo"/>
                  <a:sym typeface="Arimo"/>
                </a:rPr>
                <a:t>What’s included?</a:t>
              </a:r>
            </a:p>
          </p:txBody>
        </p:sp>
      </p:grpSp>
      <p:grpSp>
        <p:nvGrpSpPr>
          <p:cNvPr name="Group 13" id="13"/>
          <p:cNvGrpSpPr/>
          <p:nvPr/>
        </p:nvGrpSpPr>
        <p:grpSpPr>
          <a:xfrm rot="0">
            <a:off x="581568" y="2611145"/>
            <a:ext cx="5143205" cy="3004204"/>
            <a:chOff x="0" y="0"/>
            <a:chExt cx="6857606" cy="4005605"/>
          </a:xfrm>
        </p:grpSpPr>
        <p:sp>
          <p:nvSpPr>
            <p:cNvPr name="Freeform 14" id="14"/>
            <p:cNvSpPr/>
            <p:nvPr/>
          </p:nvSpPr>
          <p:spPr>
            <a:xfrm flipH="false" flipV="false" rot="0">
              <a:off x="0" y="0"/>
              <a:ext cx="6857619" cy="4005580"/>
            </a:xfrm>
            <a:custGeom>
              <a:avLst/>
              <a:gdLst/>
              <a:ahLst/>
              <a:cxnLst/>
              <a:rect r="r" b="b" t="t" l="l"/>
              <a:pathLst>
                <a:path h="4005580" w="6857619">
                  <a:moveTo>
                    <a:pt x="0" y="0"/>
                  </a:moveTo>
                  <a:lnTo>
                    <a:pt x="6857619" y="0"/>
                  </a:lnTo>
                  <a:lnTo>
                    <a:pt x="6857619" y="4005580"/>
                  </a:lnTo>
                  <a:lnTo>
                    <a:pt x="0" y="4005580"/>
                  </a:lnTo>
                  <a:lnTo>
                    <a:pt x="0" y="0"/>
                  </a:lnTo>
                  <a:close/>
                </a:path>
              </a:pathLst>
            </a:custGeom>
            <a:blipFill>
              <a:blip r:embed="rId5"/>
              <a:stretch>
                <a:fillRect l="0" t="-100439" r="-5" b="-56439"/>
              </a:stretch>
            </a:blipFill>
          </p:spPr>
        </p:sp>
      </p:grpSp>
      <p:grpSp>
        <p:nvGrpSpPr>
          <p:cNvPr name="Group 15" id="15"/>
          <p:cNvGrpSpPr/>
          <p:nvPr/>
        </p:nvGrpSpPr>
        <p:grpSpPr>
          <a:xfrm rot="0">
            <a:off x="597760" y="1192854"/>
            <a:ext cx="3006604" cy="292198"/>
            <a:chOff x="0" y="0"/>
            <a:chExt cx="4008806" cy="389598"/>
          </a:xfrm>
        </p:grpSpPr>
        <p:sp>
          <p:nvSpPr>
            <p:cNvPr name="Freeform 16" id="16"/>
            <p:cNvSpPr/>
            <p:nvPr/>
          </p:nvSpPr>
          <p:spPr>
            <a:xfrm flipH="false" flipV="false" rot="0">
              <a:off x="0" y="0"/>
              <a:ext cx="4008800" cy="389600"/>
            </a:xfrm>
            <a:custGeom>
              <a:avLst/>
              <a:gdLst/>
              <a:ahLst/>
              <a:cxnLst/>
              <a:rect r="r" b="b" t="t" l="l"/>
              <a:pathLst>
                <a:path h="389600" w="4008800">
                  <a:moveTo>
                    <a:pt x="0" y="0"/>
                  </a:moveTo>
                  <a:lnTo>
                    <a:pt x="4008800" y="0"/>
                  </a:lnTo>
                  <a:lnTo>
                    <a:pt x="4008800" y="389600"/>
                  </a:lnTo>
                  <a:lnTo>
                    <a:pt x="0" y="389600"/>
                  </a:lnTo>
                  <a:close/>
                </a:path>
              </a:pathLst>
            </a:custGeom>
            <a:blipFill>
              <a:blip r:embed="rId4">
                <a:alphaModFix amt="0"/>
              </a:blip>
              <a:stretch>
                <a:fillRect l="0" t="-150492" r="0" b="-150491"/>
              </a:stretch>
            </a:blipFill>
          </p:spPr>
        </p:sp>
        <p:sp>
          <p:nvSpPr>
            <p:cNvPr name="TextBox 17" id="17"/>
            <p:cNvSpPr txBox="true"/>
            <p:nvPr/>
          </p:nvSpPr>
          <p:spPr>
            <a:xfrm>
              <a:off x="0" y="-47625"/>
              <a:ext cx="4008806" cy="437223"/>
            </a:xfrm>
            <a:prstGeom prst="rect">
              <a:avLst/>
            </a:prstGeom>
          </p:spPr>
          <p:txBody>
            <a:bodyPr anchor="ctr" rtlCol="false" tIns="0" lIns="0" bIns="0" rIns="0"/>
            <a:lstStyle/>
            <a:p>
              <a:pPr algn="l">
                <a:lnSpc>
                  <a:spcPts val="2879"/>
                </a:lnSpc>
              </a:pPr>
              <a:r>
                <a:rPr lang="en-US" sz="2000">
                  <a:solidFill>
                    <a:srgbClr val="FFFFFF"/>
                  </a:solidFill>
                  <a:latin typeface="Arimo"/>
                  <a:ea typeface="Arimo"/>
                  <a:cs typeface="Arimo"/>
                  <a:sym typeface="Arimo"/>
                </a:rPr>
                <a:t>BRANDING</a:t>
              </a:r>
            </a:p>
          </p:txBody>
        </p:sp>
      </p:grpSp>
      <p:sp>
        <p:nvSpPr>
          <p:cNvPr name="TextBox 18" id="18"/>
          <p:cNvSpPr txBox="true"/>
          <p:nvPr/>
        </p:nvSpPr>
        <p:spPr>
          <a:xfrm rot="0">
            <a:off x="566023"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Sponsorships</a:t>
            </a:r>
          </a:p>
        </p:txBody>
      </p:sp>
      <p:sp>
        <p:nvSpPr>
          <p:cNvPr name="AutoShape 19" id="19"/>
          <p:cNvSpPr/>
          <p:nvPr/>
        </p:nvSpPr>
        <p:spPr>
          <a:xfrm rot="12780">
            <a:off x="556470" y="8408441"/>
            <a:ext cx="5130489" cy="0"/>
          </a:xfrm>
          <a:prstGeom prst="line">
            <a:avLst/>
          </a:prstGeom>
          <a:ln cap="rnd" w="9525">
            <a:solidFill>
              <a:srgbClr val="3C91FF"/>
            </a:solidFill>
            <a:prstDash val="solid"/>
            <a:headEnd type="none" len="sm" w="sm"/>
            <a:tailEnd type="none" len="sm" w="sm"/>
          </a:ln>
        </p:spPr>
      </p:sp>
      <p:grpSp>
        <p:nvGrpSpPr>
          <p:cNvPr name="Group 20" id="20"/>
          <p:cNvGrpSpPr/>
          <p:nvPr/>
        </p:nvGrpSpPr>
        <p:grpSpPr>
          <a:xfrm rot="0">
            <a:off x="17379201" y="9612382"/>
            <a:ext cx="331051" cy="296570"/>
            <a:chOff x="0" y="0"/>
            <a:chExt cx="441401" cy="395427"/>
          </a:xfrm>
        </p:grpSpPr>
        <p:sp>
          <p:nvSpPr>
            <p:cNvPr name="Freeform 21" id="21"/>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6"/>
              <a:stretch>
                <a:fillRect l="0" t="0" r="11" b="12"/>
              </a:stretch>
            </a:blipFill>
          </p:spPr>
        </p:sp>
      </p:grpSp>
      <p:grpSp>
        <p:nvGrpSpPr>
          <p:cNvPr name="Group 22" id="22"/>
          <p:cNvGrpSpPr/>
          <p:nvPr/>
        </p:nvGrpSpPr>
        <p:grpSpPr>
          <a:xfrm rot="0">
            <a:off x="2017062" y="2611145"/>
            <a:ext cx="2335797" cy="3004204"/>
            <a:chOff x="0" y="0"/>
            <a:chExt cx="3114396" cy="4005605"/>
          </a:xfrm>
        </p:grpSpPr>
        <p:sp>
          <p:nvSpPr>
            <p:cNvPr name="Freeform 23" id="23"/>
            <p:cNvSpPr/>
            <p:nvPr/>
          </p:nvSpPr>
          <p:spPr>
            <a:xfrm flipH="false" flipV="false" rot="0">
              <a:off x="0" y="0"/>
              <a:ext cx="3114421" cy="4005580"/>
            </a:xfrm>
            <a:custGeom>
              <a:avLst/>
              <a:gdLst/>
              <a:ahLst/>
              <a:cxnLst/>
              <a:rect r="r" b="b" t="t" l="l"/>
              <a:pathLst>
                <a:path h="4005580" w="3114421">
                  <a:moveTo>
                    <a:pt x="0" y="0"/>
                  </a:moveTo>
                  <a:lnTo>
                    <a:pt x="3114421" y="0"/>
                  </a:lnTo>
                  <a:lnTo>
                    <a:pt x="3114421" y="4005580"/>
                  </a:lnTo>
                  <a:lnTo>
                    <a:pt x="0" y="4005580"/>
                  </a:lnTo>
                  <a:lnTo>
                    <a:pt x="0" y="0"/>
                  </a:lnTo>
                  <a:close/>
                </a:path>
              </a:pathLst>
            </a:custGeom>
            <a:blipFill>
              <a:blip r:embed="rId7"/>
              <a:stretch>
                <a:fillRect l="-29276" t="0" r="-18205" b="0"/>
              </a:stretch>
            </a:blipFill>
          </p:spPr>
        </p:sp>
      </p:grpSp>
      <p:sp>
        <p:nvSpPr>
          <p:cNvPr name="TextBox 24" id="24"/>
          <p:cNvSpPr txBox="true"/>
          <p:nvPr/>
        </p:nvSpPr>
        <p:spPr>
          <a:xfrm rot="0">
            <a:off x="6691941" y="1858766"/>
            <a:ext cx="5124602" cy="371246"/>
          </a:xfrm>
          <a:prstGeom prst="rect">
            <a:avLst/>
          </a:prstGeom>
        </p:spPr>
        <p:txBody>
          <a:bodyPr anchor="t" rtlCol="false" tIns="0" lIns="0" bIns="0" rIns="0">
            <a:spAutoFit/>
          </a:bodyPr>
          <a:lstStyle/>
          <a:p>
            <a:pPr algn="l">
              <a:lnSpc>
                <a:spcPts val="2640"/>
              </a:lnSpc>
            </a:pPr>
            <a:r>
              <a:rPr lang="en-US" sz="2200">
                <a:solidFill>
                  <a:srgbClr val="3C91FF"/>
                </a:solidFill>
                <a:latin typeface="Arimo"/>
                <a:ea typeface="Arimo"/>
                <a:cs typeface="Arimo"/>
                <a:sym typeface="Arimo"/>
              </a:rPr>
              <a:t>Branded Power Bank Charging Kiosk</a:t>
            </a:r>
          </a:p>
        </p:txBody>
      </p:sp>
      <p:sp>
        <p:nvSpPr>
          <p:cNvPr name="TextBox 25" id="25"/>
          <p:cNvSpPr txBox="true"/>
          <p:nvPr/>
        </p:nvSpPr>
        <p:spPr>
          <a:xfrm rot="0">
            <a:off x="6691941" y="2114055"/>
            <a:ext cx="5232597" cy="469954"/>
          </a:xfrm>
          <a:prstGeom prst="rect">
            <a:avLst/>
          </a:prstGeom>
        </p:spPr>
        <p:txBody>
          <a:bodyPr anchor="t" rtlCol="false" tIns="0" lIns="0" bIns="0" rIns="0">
            <a:spAutoFit/>
          </a:bodyPr>
          <a:lstStyle/>
          <a:p>
            <a:pPr algn="l">
              <a:lnSpc>
                <a:spcPts val="2592"/>
              </a:lnSpc>
            </a:pPr>
            <a:r>
              <a:rPr lang="en-US" sz="1800">
                <a:solidFill>
                  <a:srgbClr val="FFFFFF"/>
                </a:solidFill>
                <a:latin typeface="Arimo"/>
                <a:ea typeface="Arimo"/>
                <a:cs typeface="Arimo"/>
                <a:sym typeface="Arimo"/>
              </a:rPr>
              <a:t>3 Sponsors (2 kiosk each)</a:t>
            </a:r>
          </a:p>
        </p:txBody>
      </p:sp>
      <p:sp>
        <p:nvSpPr>
          <p:cNvPr name="TextBox 26" id="26"/>
          <p:cNvSpPr txBox="true"/>
          <p:nvPr/>
        </p:nvSpPr>
        <p:spPr>
          <a:xfrm rot="0">
            <a:off x="6670043" y="8469878"/>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27" id="27"/>
          <p:cNvSpPr txBox="true"/>
          <p:nvPr/>
        </p:nvSpPr>
        <p:spPr>
          <a:xfrm rot="0">
            <a:off x="6670043" y="8812778"/>
            <a:ext cx="2089204" cy="479327"/>
          </a:xfrm>
          <a:prstGeom prst="rect">
            <a:avLst/>
          </a:prstGeom>
        </p:spPr>
        <p:txBody>
          <a:bodyPr anchor="t" rtlCol="false" tIns="0" lIns="0" bIns="0" rIns="0">
            <a:spAutoFit/>
          </a:bodyPr>
          <a:lstStyle/>
          <a:p>
            <a:pPr algn="l">
              <a:lnSpc>
                <a:spcPts val="4320"/>
              </a:lnSpc>
            </a:pPr>
            <a:r>
              <a:rPr lang="en-US" sz="3000">
                <a:solidFill>
                  <a:srgbClr val="3C91FF"/>
                </a:solidFill>
                <a:latin typeface="Arimo"/>
                <a:ea typeface="Arimo"/>
                <a:cs typeface="Arimo"/>
                <a:sym typeface="Arimo"/>
              </a:rPr>
              <a:t>$20,000</a:t>
            </a:r>
          </a:p>
        </p:txBody>
      </p:sp>
      <p:sp>
        <p:nvSpPr>
          <p:cNvPr name="TextBox 28" id="28"/>
          <p:cNvSpPr txBox="true"/>
          <p:nvPr/>
        </p:nvSpPr>
        <p:spPr>
          <a:xfrm rot="0">
            <a:off x="6670024" y="9365218"/>
            <a:ext cx="2000402" cy="324974"/>
          </a:xfrm>
          <a:prstGeom prst="rect">
            <a:avLst/>
          </a:prstGeom>
        </p:spPr>
        <p:txBody>
          <a:bodyPr anchor="t" rtlCol="false" tIns="0" lIns="0" bIns="0" rIns="0">
            <a:spAutoFit/>
          </a:bodyPr>
          <a:lstStyle/>
          <a:p>
            <a:pPr algn="l">
              <a:lnSpc>
                <a:spcPts val="1152"/>
              </a:lnSpc>
            </a:pPr>
            <a:r>
              <a:rPr lang="en-US" sz="800">
                <a:solidFill>
                  <a:srgbClr val="FFFFFF"/>
                </a:solidFill>
                <a:latin typeface="Arimo"/>
                <a:ea typeface="Arimo"/>
                <a:cs typeface="Arimo"/>
                <a:sym typeface="Arimo"/>
              </a:rPr>
              <a:t>per marketing wrap</a:t>
            </a:r>
          </a:p>
        </p:txBody>
      </p:sp>
      <p:sp>
        <p:nvSpPr>
          <p:cNvPr name="TextBox 29" id="29"/>
          <p:cNvSpPr txBox="true"/>
          <p:nvPr/>
        </p:nvSpPr>
        <p:spPr>
          <a:xfrm rot="0">
            <a:off x="10918193" y="8469878"/>
            <a:ext cx="9653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30" id="30"/>
          <p:cNvSpPr txBox="true"/>
          <p:nvPr/>
        </p:nvSpPr>
        <p:spPr>
          <a:xfrm rot="0">
            <a:off x="10791196" y="8812778"/>
            <a:ext cx="1022404" cy="479327"/>
          </a:xfrm>
          <a:prstGeom prst="rect">
            <a:avLst/>
          </a:prstGeom>
        </p:spPr>
        <p:txBody>
          <a:bodyPr anchor="t" rtlCol="false" tIns="0" lIns="0" bIns="0" rIns="0">
            <a:spAutoFit/>
          </a:bodyPr>
          <a:lstStyle/>
          <a:p>
            <a:pPr algn="r">
              <a:lnSpc>
                <a:spcPts val="4320"/>
              </a:lnSpc>
            </a:pPr>
            <a:r>
              <a:rPr lang="en-US" sz="3000">
                <a:solidFill>
                  <a:srgbClr val="3C91FF"/>
                </a:solidFill>
                <a:latin typeface="Arimo"/>
                <a:ea typeface="Arimo"/>
                <a:cs typeface="Arimo"/>
                <a:sym typeface="Arimo"/>
              </a:rPr>
              <a:t>2 GA</a:t>
            </a:r>
          </a:p>
        </p:txBody>
      </p:sp>
      <p:sp>
        <p:nvSpPr>
          <p:cNvPr name="TextBox 31" id="31"/>
          <p:cNvSpPr txBox="true"/>
          <p:nvPr/>
        </p:nvSpPr>
        <p:spPr>
          <a:xfrm rot="0">
            <a:off x="6363472" y="5963860"/>
            <a:ext cx="5232597" cy="1411872"/>
          </a:xfrm>
          <a:prstGeom prst="rect">
            <a:avLst/>
          </a:prstGeom>
        </p:spPr>
        <p:txBody>
          <a:bodyPr anchor="t" rtlCol="false" tIns="0" lIns="0" bIns="0" rIns="0">
            <a:spAutoFit/>
          </a:bodyPr>
          <a:lstStyle/>
          <a:p>
            <a:pPr algn="just" marL="706120" indent="-353060" lvl="1">
              <a:lnSpc>
                <a:spcPts val="2183"/>
              </a:lnSpc>
              <a:buFont typeface="Arial"/>
              <a:buChar char="•"/>
            </a:pPr>
            <a:r>
              <a:rPr lang="en-US" sz="1399">
                <a:solidFill>
                  <a:srgbClr val="FFFFFF"/>
                </a:solidFill>
                <a:latin typeface="Arimo"/>
                <a:ea typeface="Arimo"/>
                <a:cs typeface="Arimo"/>
                <a:sym typeface="Arimo"/>
              </a:rPr>
              <a:t>2 fully branded power bank charging kiosks</a:t>
            </a:r>
          </a:p>
          <a:p>
            <a:pPr algn="just" marL="706120" indent="-353060" lvl="1">
              <a:lnSpc>
                <a:spcPts val="2183"/>
              </a:lnSpc>
              <a:buFont typeface="Arial"/>
              <a:buChar char="•"/>
            </a:pPr>
            <a:r>
              <a:rPr lang="en-US" sz="1399">
                <a:solidFill>
                  <a:srgbClr val="FFFFFF"/>
                </a:solidFill>
                <a:latin typeface="Arimo"/>
                <a:ea typeface="Arimo"/>
                <a:cs typeface="Arimo"/>
                <a:sym typeface="Arimo"/>
              </a:rPr>
              <a:t>Per kiosk: 24 power banks and 24 spare power banks including logo branding</a:t>
            </a:r>
          </a:p>
          <a:p>
            <a:pPr algn="just" marL="706120" indent="-353060" lvl="1">
              <a:lnSpc>
                <a:spcPts val="2183"/>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Breakpoints social, owned marketing channels, and more.</a:t>
            </a:r>
          </a:p>
          <a:p>
            <a:pPr algn="just" marL="1412240" indent="-706120" lvl="1">
              <a:lnSpc>
                <a:spcPts val="4367"/>
              </a:lnSpc>
            </a:pPr>
          </a:p>
        </p:txBody>
      </p:sp>
      <p:grpSp>
        <p:nvGrpSpPr>
          <p:cNvPr name="Group 32" id="32"/>
          <p:cNvGrpSpPr/>
          <p:nvPr/>
        </p:nvGrpSpPr>
        <p:grpSpPr>
          <a:xfrm rot="0">
            <a:off x="6691941" y="5705932"/>
            <a:ext cx="5206803" cy="292198"/>
            <a:chOff x="0" y="0"/>
            <a:chExt cx="6942404" cy="389598"/>
          </a:xfrm>
        </p:grpSpPr>
        <p:sp>
          <p:nvSpPr>
            <p:cNvPr name="Freeform 33" id="33"/>
            <p:cNvSpPr/>
            <p:nvPr/>
          </p:nvSpPr>
          <p:spPr>
            <a:xfrm flipH="false" flipV="false" rot="0">
              <a:off x="0" y="0"/>
              <a:ext cx="6942400" cy="389600"/>
            </a:xfrm>
            <a:custGeom>
              <a:avLst/>
              <a:gdLst/>
              <a:ahLst/>
              <a:cxnLst/>
              <a:rect r="r" b="b" t="t" l="l"/>
              <a:pathLst>
                <a:path h="389600" w="6942400">
                  <a:moveTo>
                    <a:pt x="0" y="0"/>
                  </a:moveTo>
                  <a:lnTo>
                    <a:pt x="6942400" y="0"/>
                  </a:lnTo>
                  <a:lnTo>
                    <a:pt x="6942400" y="389600"/>
                  </a:lnTo>
                  <a:lnTo>
                    <a:pt x="0" y="389600"/>
                  </a:lnTo>
                  <a:close/>
                </a:path>
              </a:pathLst>
            </a:custGeom>
            <a:blipFill>
              <a:blip r:embed="rId4">
                <a:alphaModFix amt="0"/>
              </a:blip>
              <a:stretch>
                <a:fillRect l="0" t="-297210" r="0" b="-297209"/>
              </a:stretch>
            </a:blipFill>
          </p:spPr>
        </p:sp>
        <p:sp>
          <p:nvSpPr>
            <p:cNvPr name="TextBox 34" id="34"/>
            <p:cNvSpPr txBox="true"/>
            <p:nvPr/>
          </p:nvSpPr>
          <p:spPr>
            <a:xfrm>
              <a:off x="0" y="-47625"/>
              <a:ext cx="6942404" cy="437223"/>
            </a:xfrm>
            <a:prstGeom prst="rect">
              <a:avLst/>
            </a:prstGeom>
          </p:spPr>
          <p:txBody>
            <a:bodyPr anchor="b" rtlCol="false" tIns="0" lIns="0" bIns="0" rIns="0"/>
            <a:lstStyle/>
            <a:p>
              <a:pPr algn="l">
                <a:lnSpc>
                  <a:spcPts val="2879"/>
                </a:lnSpc>
              </a:pPr>
              <a:r>
                <a:rPr lang="en-US" sz="2000">
                  <a:solidFill>
                    <a:srgbClr val="3C91FF"/>
                  </a:solidFill>
                  <a:latin typeface="Arimo"/>
                  <a:ea typeface="Arimo"/>
                  <a:cs typeface="Arimo"/>
                  <a:sym typeface="Arimo"/>
                </a:rPr>
                <a:t>What’s included?</a:t>
              </a:r>
            </a:p>
          </p:txBody>
        </p:sp>
      </p:grpSp>
      <p:sp>
        <p:nvSpPr>
          <p:cNvPr name="AutoShape 35" id="35"/>
          <p:cNvSpPr/>
          <p:nvPr/>
        </p:nvSpPr>
        <p:spPr>
          <a:xfrm rot="12780">
            <a:off x="6666833" y="8408441"/>
            <a:ext cx="5130489" cy="0"/>
          </a:xfrm>
          <a:prstGeom prst="line">
            <a:avLst/>
          </a:prstGeom>
          <a:ln cap="rnd" w="9525">
            <a:solidFill>
              <a:srgbClr val="3C91FF"/>
            </a:solidFill>
            <a:prstDash val="solid"/>
            <a:headEnd type="none" len="sm" w="sm"/>
            <a:tailEnd type="none" len="sm" w="sm"/>
          </a:ln>
        </p:spPr>
      </p:sp>
      <p:grpSp>
        <p:nvGrpSpPr>
          <p:cNvPr name="Group 36" id="36"/>
          <p:cNvGrpSpPr/>
          <p:nvPr/>
        </p:nvGrpSpPr>
        <p:grpSpPr>
          <a:xfrm rot="0">
            <a:off x="6691922" y="2551347"/>
            <a:ext cx="5143795" cy="3004204"/>
            <a:chOff x="0" y="0"/>
            <a:chExt cx="6858394" cy="4005605"/>
          </a:xfrm>
        </p:grpSpPr>
        <p:sp>
          <p:nvSpPr>
            <p:cNvPr name="Freeform 37" id="37"/>
            <p:cNvSpPr/>
            <p:nvPr/>
          </p:nvSpPr>
          <p:spPr>
            <a:xfrm flipH="false" flipV="false" rot="0">
              <a:off x="0" y="0"/>
              <a:ext cx="6858381" cy="4005580"/>
            </a:xfrm>
            <a:custGeom>
              <a:avLst/>
              <a:gdLst/>
              <a:ahLst/>
              <a:cxnLst/>
              <a:rect r="r" b="b" t="t" l="l"/>
              <a:pathLst>
                <a:path h="4005580" w="6858381">
                  <a:moveTo>
                    <a:pt x="0" y="0"/>
                  </a:moveTo>
                  <a:lnTo>
                    <a:pt x="6858381" y="0"/>
                  </a:lnTo>
                  <a:lnTo>
                    <a:pt x="6858381" y="4005580"/>
                  </a:lnTo>
                  <a:lnTo>
                    <a:pt x="0" y="4005580"/>
                  </a:lnTo>
                  <a:lnTo>
                    <a:pt x="0" y="0"/>
                  </a:lnTo>
                  <a:close/>
                </a:path>
              </a:pathLst>
            </a:custGeom>
            <a:blipFill>
              <a:blip r:embed="rId8"/>
              <a:stretch>
                <a:fillRect l="0" t="-7060" r="0" b="-7058"/>
              </a:stretch>
            </a:blipFill>
          </p:spPr>
        </p:sp>
      </p:grpSp>
      <p:grpSp>
        <p:nvGrpSpPr>
          <p:cNvPr name="Group 38" id="38"/>
          <p:cNvGrpSpPr/>
          <p:nvPr/>
        </p:nvGrpSpPr>
        <p:grpSpPr>
          <a:xfrm rot="0">
            <a:off x="7882690" y="2551347"/>
            <a:ext cx="2775604" cy="2989202"/>
            <a:chOff x="0" y="0"/>
            <a:chExt cx="3700805" cy="3985603"/>
          </a:xfrm>
        </p:grpSpPr>
        <p:sp>
          <p:nvSpPr>
            <p:cNvPr name="Freeform 39" id="39"/>
            <p:cNvSpPr/>
            <p:nvPr/>
          </p:nvSpPr>
          <p:spPr>
            <a:xfrm flipH="false" flipV="false" rot="0">
              <a:off x="0" y="0"/>
              <a:ext cx="3700780" cy="3985641"/>
            </a:xfrm>
            <a:custGeom>
              <a:avLst/>
              <a:gdLst/>
              <a:ahLst/>
              <a:cxnLst/>
              <a:rect r="r" b="b" t="t" l="l"/>
              <a:pathLst>
                <a:path h="3985641" w="3700780">
                  <a:moveTo>
                    <a:pt x="0" y="0"/>
                  </a:moveTo>
                  <a:lnTo>
                    <a:pt x="3700780" y="0"/>
                  </a:lnTo>
                  <a:lnTo>
                    <a:pt x="3700780" y="3985641"/>
                  </a:lnTo>
                  <a:lnTo>
                    <a:pt x="0" y="3985641"/>
                  </a:lnTo>
                  <a:lnTo>
                    <a:pt x="0" y="0"/>
                  </a:lnTo>
                  <a:close/>
                </a:path>
              </a:pathLst>
            </a:custGeom>
            <a:blipFill>
              <a:blip r:embed="rId9"/>
              <a:stretch>
                <a:fillRect l="-8" t="0" r="-9" b="0"/>
              </a:stretch>
            </a:blipFill>
          </p:spPr>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48" y="0"/>
            <a:ext cx="18288010" cy="10287000"/>
            <a:chOff x="0" y="0"/>
            <a:chExt cx="24384013"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1154" t="0" r="-1154" b="0"/>
              </a:stretch>
            </a:blipFill>
          </p:spPr>
        </p:sp>
      </p:grpSp>
      <p:grpSp>
        <p:nvGrpSpPr>
          <p:cNvPr name="Group 5" id="5"/>
          <p:cNvGrpSpPr/>
          <p:nvPr/>
        </p:nvGrpSpPr>
        <p:grpSpPr>
          <a:xfrm rot="0">
            <a:off x="7428748" y="4391101"/>
            <a:ext cx="12978594" cy="6774447"/>
            <a:chOff x="0" y="0"/>
            <a:chExt cx="17304791" cy="9032596"/>
          </a:xfrm>
        </p:grpSpPr>
        <p:sp>
          <p:nvSpPr>
            <p:cNvPr name="Freeform 6" id="6"/>
            <p:cNvSpPr/>
            <p:nvPr/>
          </p:nvSpPr>
          <p:spPr>
            <a:xfrm flipH="false" flipV="false" rot="0">
              <a:off x="0" y="0"/>
              <a:ext cx="17304765" cy="9032621"/>
            </a:xfrm>
            <a:custGeom>
              <a:avLst/>
              <a:gdLst/>
              <a:ahLst/>
              <a:cxnLst/>
              <a:rect r="r" b="b" t="t" l="l"/>
              <a:pathLst>
                <a:path h="9032621" w="17304765">
                  <a:moveTo>
                    <a:pt x="0" y="0"/>
                  </a:moveTo>
                  <a:lnTo>
                    <a:pt x="17304765" y="0"/>
                  </a:lnTo>
                  <a:lnTo>
                    <a:pt x="17304765" y="9032621"/>
                  </a:lnTo>
                  <a:lnTo>
                    <a:pt x="0" y="9032621"/>
                  </a:lnTo>
                  <a:lnTo>
                    <a:pt x="0" y="0"/>
                  </a:lnTo>
                  <a:close/>
                </a:path>
              </a:pathLst>
            </a:custGeom>
            <a:blipFill>
              <a:blip r:embed="rId5"/>
              <a:stretch>
                <a:fillRect l="0" t="-768" r="0" b="-768"/>
              </a:stretch>
            </a:blipFill>
          </p:spPr>
        </p:sp>
      </p:grpSp>
      <p:grpSp>
        <p:nvGrpSpPr>
          <p:cNvPr name="Group 7" id="7"/>
          <p:cNvGrpSpPr/>
          <p:nvPr/>
        </p:nvGrpSpPr>
        <p:grpSpPr>
          <a:xfrm rot="0">
            <a:off x="578729" y="5271287"/>
            <a:ext cx="5206803" cy="292198"/>
            <a:chOff x="0" y="0"/>
            <a:chExt cx="6942404" cy="389598"/>
          </a:xfrm>
        </p:grpSpPr>
        <p:sp>
          <p:nvSpPr>
            <p:cNvPr name="Freeform 8" id="8"/>
            <p:cNvSpPr/>
            <p:nvPr/>
          </p:nvSpPr>
          <p:spPr>
            <a:xfrm flipH="false" flipV="false" rot="0">
              <a:off x="0" y="0"/>
              <a:ext cx="6942400" cy="389600"/>
            </a:xfrm>
            <a:custGeom>
              <a:avLst/>
              <a:gdLst/>
              <a:ahLst/>
              <a:cxnLst/>
              <a:rect r="r" b="b" t="t" l="l"/>
              <a:pathLst>
                <a:path h="389600" w="6942400">
                  <a:moveTo>
                    <a:pt x="0" y="0"/>
                  </a:moveTo>
                  <a:lnTo>
                    <a:pt x="6942400" y="0"/>
                  </a:lnTo>
                  <a:lnTo>
                    <a:pt x="6942400" y="389600"/>
                  </a:lnTo>
                  <a:lnTo>
                    <a:pt x="0" y="389600"/>
                  </a:lnTo>
                  <a:close/>
                </a:path>
              </a:pathLst>
            </a:custGeom>
            <a:blipFill>
              <a:blip r:embed="rId6">
                <a:alphaModFix amt="0"/>
              </a:blip>
              <a:stretch>
                <a:fillRect l="0" t="-297210" r="0" b="-297209"/>
              </a:stretch>
            </a:blipFill>
          </p:spPr>
        </p:sp>
        <p:sp>
          <p:nvSpPr>
            <p:cNvPr name="TextBox 9" id="9"/>
            <p:cNvSpPr txBox="true"/>
            <p:nvPr/>
          </p:nvSpPr>
          <p:spPr>
            <a:xfrm>
              <a:off x="0" y="-47625"/>
              <a:ext cx="6942404" cy="437223"/>
            </a:xfrm>
            <a:prstGeom prst="rect">
              <a:avLst/>
            </a:prstGeom>
          </p:spPr>
          <p:txBody>
            <a:bodyPr anchor="b" rtlCol="false" tIns="0" lIns="0" bIns="0" rIns="0"/>
            <a:lstStyle/>
            <a:p>
              <a:pPr algn="l">
                <a:lnSpc>
                  <a:spcPts val="2879"/>
                </a:lnSpc>
              </a:pPr>
              <a:r>
                <a:rPr lang="en-US" sz="2000">
                  <a:solidFill>
                    <a:srgbClr val="E65DBB"/>
                  </a:solidFill>
                  <a:latin typeface="Arimo"/>
                  <a:ea typeface="Arimo"/>
                  <a:cs typeface="Arimo"/>
                  <a:sym typeface="Arimo"/>
                </a:rPr>
                <a:t>What’s included?</a:t>
              </a:r>
            </a:p>
          </p:txBody>
        </p:sp>
      </p:grpSp>
      <p:sp>
        <p:nvSpPr>
          <p:cNvPr name="TextBox 10" id="10"/>
          <p:cNvSpPr txBox="true"/>
          <p:nvPr/>
        </p:nvSpPr>
        <p:spPr>
          <a:xfrm rot="0">
            <a:off x="240001" y="5513432"/>
            <a:ext cx="4980603" cy="2734123"/>
          </a:xfrm>
          <a:prstGeom prst="rect">
            <a:avLst/>
          </a:prstGeom>
        </p:spPr>
        <p:txBody>
          <a:bodyPr anchor="t" rtlCol="false" tIns="0" lIns="0" bIns="0" rIns="0">
            <a:spAutoFit/>
          </a:bodyPr>
          <a:lstStyle/>
          <a:p>
            <a:pPr algn="just" marL="706120" indent="-353060" lvl="1">
              <a:lnSpc>
                <a:spcPts val="2351"/>
              </a:lnSpc>
              <a:buFont typeface="Arial"/>
              <a:buChar char="•"/>
            </a:pPr>
            <a:r>
              <a:rPr lang="en-US" sz="1399">
                <a:solidFill>
                  <a:srgbClr val="FFFFFF"/>
                </a:solidFill>
                <a:latin typeface="Arimo"/>
                <a:ea typeface="Arimo"/>
                <a:cs typeface="Arimo"/>
                <a:sym typeface="Arimo"/>
              </a:rPr>
              <a:t>A fully staffed and operated Tea Lounge</a:t>
            </a:r>
          </a:p>
          <a:p>
            <a:pPr algn="just" marL="706120" indent="-353060" lvl="1">
              <a:lnSpc>
                <a:spcPts val="2351"/>
              </a:lnSpc>
              <a:buFont typeface="Arial"/>
              <a:buChar char="•"/>
            </a:pPr>
            <a:r>
              <a:rPr lang="en-US" sz="1399">
                <a:solidFill>
                  <a:srgbClr val="FFFFFF"/>
                </a:solidFill>
                <a:latin typeface="Arimo"/>
                <a:ea typeface="Arimo"/>
                <a:cs typeface="Arimo"/>
                <a:sym typeface="Arimo"/>
              </a:rPr>
              <a:t>Custom branded cups</a:t>
            </a:r>
          </a:p>
          <a:p>
            <a:pPr algn="just" marL="706120" indent="-353060" lvl="1">
              <a:lnSpc>
                <a:spcPts val="2351"/>
              </a:lnSpc>
              <a:buFont typeface="Arial"/>
              <a:buChar char="•"/>
            </a:pPr>
            <a:r>
              <a:rPr lang="en-US" sz="1399">
                <a:solidFill>
                  <a:srgbClr val="FFFFFF"/>
                </a:solidFill>
                <a:latin typeface="Arimo"/>
                <a:ea typeface="Arimo"/>
                <a:cs typeface="Arimo"/>
                <a:sym typeface="Arimo"/>
              </a:rPr>
              <a:t>Custom branding and signage </a:t>
            </a:r>
          </a:p>
          <a:p>
            <a:pPr algn="just" marL="706120" indent="-353060" lvl="1">
              <a:lnSpc>
                <a:spcPts val="2351"/>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 social, owned marketing channels, and more.</a:t>
            </a:r>
          </a:p>
          <a:p>
            <a:pPr algn="just" marL="1412240" indent="-706120" lvl="1">
              <a:lnSpc>
                <a:spcPts val="4703"/>
              </a:lnSpc>
            </a:pPr>
          </a:p>
        </p:txBody>
      </p:sp>
      <p:sp>
        <p:nvSpPr>
          <p:cNvPr name="TextBox 11" id="11"/>
          <p:cNvSpPr txBox="true"/>
          <p:nvPr/>
        </p:nvSpPr>
        <p:spPr>
          <a:xfrm rot="0">
            <a:off x="578749" y="2265978"/>
            <a:ext cx="4641599" cy="2125123"/>
          </a:xfrm>
          <a:prstGeom prst="rect">
            <a:avLst/>
          </a:prstGeom>
        </p:spPr>
        <p:txBody>
          <a:bodyPr anchor="t" rtlCol="false" tIns="0" lIns="0" bIns="0" rIns="0">
            <a:spAutoFit/>
          </a:bodyPr>
          <a:lstStyle/>
          <a:p>
            <a:pPr algn="just">
              <a:lnSpc>
                <a:spcPts val="2351"/>
              </a:lnSpc>
            </a:pPr>
            <a:r>
              <a:rPr lang="en-US" sz="1399">
                <a:solidFill>
                  <a:srgbClr val="FFFFFF"/>
                </a:solidFill>
                <a:latin typeface="Arimo"/>
                <a:ea typeface="Arimo"/>
                <a:cs typeface="Arimo"/>
                <a:sym typeface="Arimo"/>
              </a:rPr>
              <a:t>Step into the </a:t>
            </a:r>
            <a:r>
              <a:rPr lang="en-US" sz="1399" i="true">
                <a:solidFill>
                  <a:srgbClr val="FFFFFF"/>
                </a:solidFill>
                <a:latin typeface="Arimo Italics"/>
                <a:ea typeface="Arimo Italics"/>
                <a:cs typeface="Arimo Italics"/>
                <a:sym typeface="Arimo Italics"/>
              </a:rPr>
              <a:t>Afternoon Tea Lounge</a:t>
            </a:r>
            <a:r>
              <a:rPr lang="en-US" sz="1399">
                <a:solidFill>
                  <a:srgbClr val="FFFFFF"/>
                </a:solidFill>
                <a:latin typeface="Arimo"/>
                <a:ea typeface="Arimo"/>
                <a:cs typeface="Arimo"/>
                <a:sym typeface="Arimo"/>
              </a:rPr>
              <a:t> — a break from the buzz, inspired by London tradition and elevated with Breakpoints signature neon edge. </a:t>
            </a:r>
          </a:p>
          <a:p>
            <a:pPr algn="just">
              <a:lnSpc>
                <a:spcPts val="4703"/>
              </a:lnSpc>
            </a:pPr>
          </a:p>
          <a:p>
            <a:pPr algn="just">
              <a:lnSpc>
                <a:spcPts val="2351"/>
              </a:lnSpc>
            </a:pPr>
            <a:r>
              <a:rPr lang="en-US" sz="1399">
                <a:solidFill>
                  <a:srgbClr val="FFFFFF"/>
                </a:solidFill>
                <a:latin typeface="Arimo"/>
                <a:ea typeface="Arimo"/>
                <a:cs typeface="Arimo"/>
                <a:sym typeface="Arimo"/>
              </a:rPr>
              <a:t>Here you can host VIP guests, partners, and founders in a relaxed, premium setting aboard a custom-built double-decker vignette tea salon. </a:t>
            </a:r>
          </a:p>
        </p:txBody>
      </p:sp>
      <p:sp>
        <p:nvSpPr>
          <p:cNvPr name="TextBox 12" id="12"/>
          <p:cNvSpPr txBox="true"/>
          <p:nvPr/>
        </p:nvSpPr>
        <p:spPr>
          <a:xfrm rot="0">
            <a:off x="575348" y="8650129"/>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13" id="13"/>
          <p:cNvSpPr txBox="true"/>
          <p:nvPr/>
        </p:nvSpPr>
        <p:spPr>
          <a:xfrm rot="0">
            <a:off x="575377" y="9059694"/>
            <a:ext cx="2089204" cy="603447"/>
          </a:xfrm>
          <a:prstGeom prst="rect">
            <a:avLst/>
          </a:prstGeom>
        </p:spPr>
        <p:txBody>
          <a:bodyPr anchor="t" rtlCol="false" tIns="0" lIns="0" bIns="0" rIns="0">
            <a:spAutoFit/>
          </a:bodyPr>
          <a:lstStyle/>
          <a:p>
            <a:pPr algn="l">
              <a:lnSpc>
                <a:spcPts val="3600"/>
              </a:lnSpc>
            </a:pPr>
            <a:r>
              <a:rPr lang="en-US" sz="3000">
                <a:solidFill>
                  <a:srgbClr val="E65DBB"/>
                </a:solidFill>
                <a:latin typeface="Arimo"/>
                <a:ea typeface="Arimo"/>
                <a:cs typeface="Arimo"/>
                <a:sym typeface="Arimo"/>
              </a:rPr>
              <a:t>$120,000</a:t>
            </a:r>
          </a:p>
        </p:txBody>
      </p:sp>
      <p:grpSp>
        <p:nvGrpSpPr>
          <p:cNvPr name="Group 14" id="14"/>
          <p:cNvGrpSpPr/>
          <p:nvPr/>
        </p:nvGrpSpPr>
        <p:grpSpPr>
          <a:xfrm rot="0">
            <a:off x="7006914" y="784603"/>
            <a:ext cx="10686936" cy="5578354"/>
            <a:chOff x="0" y="0"/>
            <a:chExt cx="14249248" cy="7437806"/>
          </a:xfrm>
        </p:grpSpPr>
        <p:sp>
          <p:nvSpPr>
            <p:cNvPr name="Freeform 15" id="15"/>
            <p:cNvSpPr/>
            <p:nvPr/>
          </p:nvSpPr>
          <p:spPr>
            <a:xfrm flipH="false" flipV="false" rot="0">
              <a:off x="0" y="0"/>
              <a:ext cx="14249273" cy="7437755"/>
            </a:xfrm>
            <a:custGeom>
              <a:avLst/>
              <a:gdLst/>
              <a:ahLst/>
              <a:cxnLst/>
              <a:rect r="r" b="b" t="t" l="l"/>
              <a:pathLst>
                <a:path h="7437755" w="14249273">
                  <a:moveTo>
                    <a:pt x="0" y="0"/>
                  </a:moveTo>
                  <a:lnTo>
                    <a:pt x="14249273" y="0"/>
                  </a:lnTo>
                  <a:lnTo>
                    <a:pt x="14249273" y="7437755"/>
                  </a:lnTo>
                  <a:lnTo>
                    <a:pt x="0" y="7437755"/>
                  </a:lnTo>
                  <a:lnTo>
                    <a:pt x="0" y="0"/>
                  </a:lnTo>
                  <a:close/>
                </a:path>
              </a:pathLst>
            </a:custGeom>
            <a:blipFill>
              <a:blip r:embed="rId7"/>
              <a:stretch>
                <a:fillRect l="0" t="0" r="0" b="0"/>
              </a:stretch>
            </a:blipFill>
          </p:spPr>
        </p:sp>
      </p:grpSp>
      <p:grpSp>
        <p:nvGrpSpPr>
          <p:cNvPr name="Group 16" id="16"/>
          <p:cNvGrpSpPr/>
          <p:nvPr/>
        </p:nvGrpSpPr>
        <p:grpSpPr>
          <a:xfrm rot="0">
            <a:off x="588912" y="1192854"/>
            <a:ext cx="3006604" cy="292198"/>
            <a:chOff x="0" y="0"/>
            <a:chExt cx="4008806" cy="389598"/>
          </a:xfrm>
        </p:grpSpPr>
        <p:sp>
          <p:nvSpPr>
            <p:cNvPr name="Freeform 17" id="17"/>
            <p:cNvSpPr/>
            <p:nvPr/>
          </p:nvSpPr>
          <p:spPr>
            <a:xfrm flipH="false" flipV="false" rot="0">
              <a:off x="0" y="0"/>
              <a:ext cx="4008800" cy="389600"/>
            </a:xfrm>
            <a:custGeom>
              <a:avLst/>
              <a:gdLst/>
              <a:ahLst/>
              <a:cxnLst/>
              <a:rect r="r" b="b" t="t" l="l"/>
              <a:pathLst>
                <a:path h="389600" w="4008800">
                  <a:moveTo>
                    <a:pt x="0" y="0"/>
                  </a:moveTo>
                  <a:lnTo>
                    <a:pt x="4008800" y="0"/>
                  </a:lnTo>
                  <a:lnTo>
                    <a:pt x="4008800" y="389600"/>
                  </a:lnTo>
                  <a:lnTo>
                    <a:pt x="0" y="389600"/>
                  </a:lnTo>
                  <a:close/>
                </a:path>
              </a:pathLst>
            </a:custGeom>
            <a:blipFill>
              <a:blip r:embed="rId6">
                <a:alphaModFix amt="0"/>
              </a:blip>
              <a:stretch>
                <a:fillRect l="0" t="-150492" r="0" b="-150491"/>
              </a:stretch>
            </a:blipFill>
          </p:spPr>
        </p:sp>
        <p:sp>
          <p:nvSpPr>
            <p:cNvPr name="TextBox 18" id="18"/>
            <p:cNvSpPr txBox="true"/>
            <p:nvPr/>
          </p:nvSpPr>
          <p:spPr>
            <a:xfrm>
              <a:off x="0" y="-47625"/>
              <a:ext cx="4008806" cy="437223"/>
            </a:xfrm>
            <a:prstGeom prst="rect">
              <a:avLst/>
            </a:prstGeom>
          </p:spPr>
          <p:txBody>
            <a:bodyPr anchor="ctr" rtlCol="false" tIns="0" lIns="0" bIns="0" rIns="0"/>
            <a:lstStyle/>
            <a:p>
              <a:pPr algn="l">
                <a:lnSpc>
                  <a:spcPts val="2879"/>
                </a:lnSpc>
              </a:pPr>
              <a:r>
                <a:rPr lang="en-US" sz="2000">
                  <a:solidFill>
                    <a:srgbClr val="FFFFFF"/>
                  </a:solidFill>
                  <a:latin typeface="Arimo"/>
                  <a:ea typeface="Arimo"/>
                  <a:cs typeface="Arimo"/>
                  <a:sym typeface="Arimo"/>
                </a:rPr>
                <a:t>GENERAL | F&amp;B</a:t>
              </a:r>
            </a:p>
          </p:txBody>
        </p:sp>
      </p:grpSp>
      <p:grpSp>
        <p:nvGrpSpPr>
          <p:cNvPr name="Group 19" id="19"/>
          <p:cNvGrpSpPr/>
          <p:nvPr/>
        </p:nvGrpSpPr>
        <p:grpSpPr>
          <a:xfrm rot="0">
            <a:off x="17379201" y="9612382"/>
            <a:ext cx="331051" cy="296570"/>
            <a:chOff x="0" y="0"/>
            <a:chExt cx="441401" cy="395427"/>
          </a:xfrm>
        </p:grpSpPr>
        <p:sp>
          <p:nvSpPr>
            <p:cNvPr name="Freeform 20" id="20"/>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8"/>
              <a:stretch>
                <a:fillRect l="0" t="0" r="11" b="12"/>
              </a:stretch>
            </a:blipFill>
          </p:spPr>
        </p:sp>
      </p:grpSp>
      <p:sp>
        <p:nvSpPr>
          <p:cNvPr name="AutoShape 21" id="21"/>
          <p:cNvSpPr/>
          <p:nvPr/>
        </p:nvSpPr>
        <p:spPr>
          <a:xfrm rot="12060">
            <a:off x="590159" y="8355882"/>
            <a:ext cx="5432279" cy="0"/>
          </a:xfrm>
          <a:prstGeom prst="line">
            <a:avLst/>
          </a:prstGeom>
          <a:ln cap="rnd" w="9525">
            <a:solidFill>
              <a:srgbClr val="E65DBB"/>
            </a:solidFill>
            <a:prstDash val="solid"/>
            <a:headEnd type="none" len="sm" w="sm"/>
            <a:tailEnd type="none" len="sm" w="sm"/>
          </a:ln>
        </p:spPr>
      </p:sp>
      <p:grpSp>
        <p:nvGrpSpPr>
          <p:cNvPr name="Group 22" id="22"/>
          <p:cNvGrpSpPr/>
          <p:nvPr/>
        </p:nvGrpSpPr>
        <p:grpSpPr>
          <a:xfrm rot="-815040">
            <a:off x="1129979" y="1949158"/>
            <a:ext cx="12597536" cy="6015780"/>
            <a:chOff x="0" y="0"/>
            <a:chExt cx="16796715" cy="8021041"/>
          </a:xfrm>
        </p:grpSpPr>
        <p:sp>
          <p:nvSpPr>
            <p:cNvPr name="Freeform 23" id="23"/>
            <p:cNvSpPr/>
            <p:nvPr/>
          </p:nvSpPr>
          <p:spPr>
            <a:xfrm flipH="false" flipV="false" rot="0">
              <a:off x="0" y="0"/>
              <a:ext cx="16796765" cy="8021066"/>
            </a:xfrm>
            <a:custGeom>
              <a:avLst/>
              <a:gdLst/>
              <a:ahLst/>
              <a:cxnLst/>
              <a:rect r="r" b="b" t="t" l="l"/>
              <a:pathLst>
                <a:path h="8021066" w="16796765">
                  <a:moveTo>
                    <a:pt x="0" y="0"/>
                  </a:moveTo>
                  <a:lnTo>
                    <a:pt x="16796765" y="0"/>
                  </a:lnTo>
                  <a:lnTo>
                    <a:pt x="16796765" y="8021066"/>
                  </a:lnTo>
                  <a:lnTo>
                    <a:pt x="0" y="8021066"/>
                  </a:lnTo>
                  <a:lnTo>
                    <a:pt x="0" y="0"/>
                  </a:lnTo>
                  <a:close/>
                </a:path>
              </a:pathLst>
            </a:custGeom>
            <a:blipFill>
              <a:blip r:embed="rId9">
                <a:alphaModFix amt="60000"/>
              </a:blip>
              <a:stretch>
                <a:fillRect l="0" t="0" r="0" b="0"/>
              </a:stretch>
            </a:blipFill>
          </p:spPr>
        </p:sp>
      </p:grpSp>
      <p:sp>
        <p:nvSpPr>
          <p:cNvPr name="TextBox 24" id="24"/>
          <p:cNvSpPr txBox="true"/>
          <p:nvPr/>
        </p:nvSpPr>
        <p:spPr>
          <a:xfrm rot="0">
            <a:off x="4823508" y="8650129"/>
            <a:ext cx="9653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25" id="25"/>
          <p:cNvSpPr txBox="true"/>
          <p:nvPr/>
        </p:nvSpPr>
        <p:spPr>
          <a:xfrm rot="0">
            <a:off x="4347248" y="8993029"/>
            <a:ext cx="1371600" cy="479327"/>
          </a:xfrm>
          <a:prstGeom prst="rect">
            <a:avLst/>
          </a:prstGeom>
        </p:spPr>
        <p:txBody>
          <a:bodyPr anchor="t" rtlCol="false" tIns="0" lIns="0" bIns="0" rIns="0">
            <a:spAutoFit/>
          </a:bodyPr>
          <a:lstStyle/>
          <a:p>
            <a:pPr algn="r">
              <a:lnSpc>
                <a:spcPts val="4320"/>
              </a:lnSpc>
            </a:pPr>
            <a:r>
              <a:rPr lang="en-US" sz="3000">
                <a:solidFill>
                  <a:srgbClr val="E65DBB"/>
                </a:solidFill>
                <a:latin typeface="Arimo"/>
                <a:ea typeface="Arimo"/>
                <a:cs typeface="Arimo"/>
                <a:sym typeface="Arimo"/>
              </a:rPr>
              <a:t>8 GA</a:t>
            </a:r>
          </a:p>
        </p:txBody>
      </p:sp>
      <p:sp>
        <p:nvSpPr>
          <p:cNvPr name="TextBox 26" id="26"/>
          <p:cNvSpPr txBox="true"/>
          <p:nvPr/>
        </p:nvSpPr>
        <p:spPr>
          <a:xfrm rot="0">
            <a:off x="578729" y="1713176"/>
            <a:ext cx="4067404" cy="371246"/>
          </a:xfrm>
          <a:prstGeom prst="rect">
            <a:avLst/>
          </a:prstGeom>
        </p:spPr>
        <p:txBody>
          <a:bodyPr anchor="t" rtlCol="false" tIns="0" lIns="0" bIns="0" rIns="0">
            <a:spAutoFit/>
          </a:bodyPr>
          <a:lstStyle/>
          <a:p>
            <a:pPr algn="l">
              <a:lnSpc>
                <a:spcPts val="3120"/>
              </a:lnSpc>
            </a:pPr>
            <a:r>
              <a:rPr lang="en-US" sz="2600">
                <a:solidFill>
                  <a:srgbClr val="E65DBB"/>
                </a:solidFill>
                <a:latin typeface="Arimo"/>
                <a:ea typeface="Arimo"/>
                <a:cs typeface="Arimo"/>
                <a:sym typeface="Arimo"/>
              </a:rPr>
              <a:t>Afternoon Tea Lounge</a:t>
            </a:r>
          </a:p>
        </p:txBody>
      </p:sp>
      <p:sp>
        <p:nvSpPr>
          <p:cNvPr name="TextBox 27" id="27"/>
          <p:cNvSpPr txBox="true"/>
          <p:nvPr/>
        </p:nvSpPr>
        <p:spPr>
          <a:xfrm rot="0">
            <a:off x="557174"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AutoShape 3" id="3"/>
          <p:cNvSpPr/>
          <p:nvPr/>
        </p:nvSpPr>
        <p:spPr>
          <a:xfrm rot="12780">
            <a:off x="590159" y="8431130"/>
            <a:ext cx="5134689" cy="0"/>
          </a:xfrm>
          <a:prstGeom prst="line">
            <a:avLst/>
          </a:prstGeom>
          <a:ln cap="rnd" w="9525">
            <a:solidFill>
              <a:srgbClr val="C0E021"/>
            </a:solidFill>
            <a:prstDash val="solid"/>
            <a:headEnd type="none" len="sm" w="sm"/>
            <a:tailEnd type="none" len="sm" w="sm"/>
          </a:ln>
        </p:spPr>
      </p:sp>
      <p:sp>
        <p:nvSpPr>
          <p:cNvPr name="TextBox 4" id="4"/>
          <p:cNvSpPr txBox="true"/>
          <p:nvPr/>
        </p:nvSpPr>
        <p:spPr>
          <a:xfrm rot="0">
            <a:off x="-58303" y="3136278"/>
            <a:ext cx="6438605" cy="4766929"/>
          </a:xfrm>
          <a:prstGeom prst="rect">
            <a:avLst/>
          </a:prstGeom>
        </p:spPr>
        <p:txBody>
          <a:bodyPr anchor="t" rtlCol="false" tIns="0" lIns="0" bIns="0" rIns="0">
            <a:spAutoFit/>
          </a:bodyPr>
          <a:lstStyle/>
          <a:p>
            <a:pPr algn="l">
              <a:lnSpc>
                <a:spcPts val="4031"/>
              </a:lnSpc>
            </a:pPr>
          </a:p>
          <a:p>
            <a:pPr algn="l" marL="985520" indent="-328507" lvl="2">
              <a:lnSpc>
                <a:spcPts val="2351"/>
              </a:lnSpc>
              <a:buFont typeface="Arial"/>
              <a:buChar char="⚬"/>
            </a:pPr>
            <a:r>
              <a:rPr lang="en-US" sz="1399">
                <a:solidFill>
                  <a:srgbClr val="FFFFFF"/>
                </a:solidFill>
                <a:latin typeface="Arimo"/>
                <a:ea typeface="Arimo"/>
                <a:cs typeface="Arimo"/>
                <a:sym typeface="Arimo"/>
              </a:rPr>
              <a:t>Olympia: The ICC Level 2  with 5 spaces and a max capacity of 370 pax</a:t>
            </a:r>
          </a:p>
          <a:p>
            <a:pPr algn="l" marL="985520" indent="-328507" lvl="2">
              <a:lnSpc>
                <a:spcPts val="2351"/>
              </a:lnSpc>
              <a:buFont typeface="Arial"/>
              <a:buChar char="⚬"/>
            </a:pPr>
            <a:r>
              <a:rPr lang="en-US" sz="1399">
                <a:solidFill>
                  <a:srgbClr val="FFFFFF"/>
                </a:solidFill>
                <a:latin typeface="Arimo"/>
                <a:ea typeface="Arimo"/>
                <a:cs typeface="Arimo"/>
                <a:sym typeface="Arimo"/>
              </a:rPr>
              <a:t>LED Screen: 4,8 x 2,7m (15.7 ft x 8.9 ft)</a:t>
            </a:r>
          </a:p>
          <a:p>
            <a:pPr algn="l" marL="985520" indent="-328507" lvl="2">
              <a:lnSpc>
                <a:spcPts val="2351"/>
              </a:lnSpc>
              <a:buFont typeface="Arial"/>
              <a:buChar char="⚬"/>
            </a:pPr>
            <a:r>
              <a:rPr lang="en-US" sz="1399">
                <a:solidFill>
                  <a:srgbClr val="FFFFFF"/>
                </a:solidFill>
                <a:latin typeface="Arimo"/>
                <a:ea typeface="Arimo"/>
                <a:cs typeface="Arimo"/>
                <a:sym typeface="Arimo"/>
              </a:rPr>
              <a:t>24.6 ft × 8.2 ft × 2.0 ft  stage and complete AV Setup</a:t>
            </a:r>
          </a:p>
          <a:p>
            <a:pPr algn="l" marL="985520" indent="-328507" lvl="2">
              <a:lnSpc>
                <a:spcPts val="2351"/>
              </a:lnSpc>
              <a:buFont typeface="Arial"/>
              <a:buChar char="⚬"/>
            </a:pPr>
            <a:r>
              <a:rPr lang="en-US" sz="1399">
                <a:solidFill>
                  <a:srgbClr val="FFFFFF"/>
                </a:solidFill>
                <a:latin typeface="Arimo"/>
                <a:ea typeface="Arimo"/>
                <a:cs typeface="Arimo"/>
                <a:sym typeface="Arimo"/>
              </a:rPr>
              <a:t>AV Staff for the day (1x Audio Engineer, 1x Video Technician, 1x Lighting Technician &amp; 1 Stage Hand)</a:t>
            </a:r>
          </a:p>
          <a:p>
            <a:pPr algn="l" marL="985520" indent="-328507" lvl="2">
              <a:lnSpc>
                <a:spcPts val="2351"/>
              </a:lnSpc>
              <a:buFont typeface="Arial"/>
              <a:buChar char="⚬"/>
            </a:pPr>
            <a:r>
              <a:rPr lang="en-US" sz="1399">
                <a:solidFill>
                  <a:srgbClr val="FFFFFF"/>
                </a:solidFill>
                <a:latin typeface="Arimo"/>
                <a:ea typeface="Arimo"/>
                <a:cs typeface="Arimo"/>
                <a:sym typeface="Arimo"/>
              </a:rPr>
              <a:t>Full F&amp;B services - Baking goods, hot buffet lunch menu, afternoon bites. *** Current sponsorship is budgeted for  F&amp;B for 250 attendees)</a:t>
            </a:r>
          </a:p>
          <a:p>
            <a:pPr algn="l" marL="985520" indent="-328507" lvl="2">
              <a:lnSpc>
                <a:spcPts val="2351"/>
              </a:lnSpc>
              <a:buFont typeface="Arial"/>
              <a:buChar char="⚬"/>
            </a:pPr>
            <a:r>
              <a:rPr lang="en-US" sz="1399">
                <a:solidFill>
                  <a:srgbClr val="FFFFFF"/>
                </a:solidFill>
                <a:latin typeface="Arimo"/>
                <a:ea typeface="Arimo"/>
                <a:cs typeface="Arimo"/>
                <a:sym typeface="Arimo"/>
              </a:rPr>
              <a:t>Brandable assets throughout the event space, flexible to your needs</a:t>
            </a:r>
          </a:p>
          <a:p>
            <a:pPr algn="l" marL="985520" indent="-328507" lvl="2">
              <a:lnSpc>
                <a:spcPts val="2351"/>
              </a:lnSpc>
              <a:buFont typeface="Arial"/>
              <a:buChar char="⚬"/>
            </a:pPr>
            <a:r>
              <a:rPr lang="en-US" sz="1399">
                <a:solidFill>
                  <a:srgbClr val="FFFFFF"/>
                </a:solidFill>
                <a:latin typeface="Arimo"/>
                <a:ea typeface="Arimo"/>
                <a:cs typeface="Arimo"/>
                <a:sym typeface="Arimo"/>
              </a:rPr>
              <a:t>Furniture and Decoration provided throughout the space </a:t>
            </a:r>
          </a:p>
          <a:p>
            <a:pPr algn="l" marL="985520" indent="-328507" lvl="2">
              <a:lnSpc>
                <a:spcPts val="2351"/>
              </a:lnSpc>
              <a:buFont typeface="Arial"/>
              <a:buChar char="⚬"/>
            </a:pPr>
            <a:r>
              <a:rPr lang="en-US" sz="1399">
                <a:solidFill>
                  <a:srgbClr val="FFFFFF"/>
                </a:solidFill>
                <a:latin typeface="Arimo"/>
                <a:ea typeface="Arimo"/>
                <a:cs typeface="Arimo"/>
                <a:sym typeface="Arimo"/>
              </a:rPr>
              <a:t>Hosting services at registration and during the day</a:t>
            </a:r>
          </a:p>
          <a:p>
            <a:pPr algn="l" marL="985520" indent="-328507" lvl="2">
              <a:lnSpc>
                <a:spcPts val="2351"/>
              </a:lnSpc>
              <a:buFont typeface="Arial"/>
              <a:buChar char="⚬"/>
            </a:pPr>
            <a:r>
              <a:rPr lang="en-US" sz="1399">
                <a:solidFill>
                  <a:srgbClr val="FFFFFF"/>
                </a:solidFill>
                <a:latin typeface="Arimo"/>
                <a:ea typeface="Arimo"/>
                <a:cs typeface="Arimo"/>
                <a:sym typeface="Arimo"/>
              </a:rPr>
              <a:t>Ten (10) General Admission tickets</a:t>
            </a:r>
          </a:p>
        </p:txBody>
      </p:sp>
      <p:sp>
        <p:nvSpPr>
          <p:cNvPr name="TextBox 5" id="5"/>
          <p:cNvSpPr txBox="true"/>
          <p:nvPr/>
        </p:nvSpPr>
        <p:spPr>
          <a:xfrm rot="0">
            <a:off x="607381" y="1775670"/>
            <a:ext cx="4766396" cy="952729"/>
          </a:xfrm>
          <a:prstGeom prst="rect">
            <a:avLst/>
          </a:prstGeom>
        </p:spPr>
        <p:txBody>
          <a:bodyPr anchor="t" rtlCol="false" tIns="0" lIns="0" bIns="0" rIns="0">
            <a:spAutoFit/>
          </a:bodyPr>
          <a:lstStyle/>
          <a:p>
            <a:pPr algn="l">
              <a:lnSpc>
                <a:spcPts val="2400"/>
              </a:lnSpc>
            </a:pPr>
            <a:r>
              <a:rPr lang="en-US" sz="2000">
                <a:solidFill>
                  <a:srgbClr val="FFFFFF"/>
                </a:solidFill>
                <a:latin typeface="Arimo"/>
                <a:ea typeface="Arimo"/>
                <a:cs typeface="Arimo"/>
                <a:sym typeface="Arimo"/>
              </a:rPr>
              <a:t>November 13 - </a:t>
            </a:r>
            <a:r>
              <a:rPr lang="en-US" b="true" sz="2000">
                <a:solidFill>
                  <a:srgbClr val="C0E021"/>
                </a:solidFill>
                <a:latin typeface="Arimo Bold"/>
                <a:ea typeface="Arimo Bold"/>
                <a:cs typeface="Arimo Bold"/>
                <a:sym typeface="Arimo Bold"/>
              </a:rPr>
              <a:t>SOLD</a:t>
            </a:r>
          </a:p>
          <a:p>
            <a:pPr algn="l">
              <a:lnSpc>
                <a:spcPts val="2400"/>
              </a:lnSpc>
            </a:pPr>
            <a:r>
              <a:rPr lang="en-US" sz="2000">
                <a:solidFill>
                  <a:srgbClr val="FFFFFF"/>
                </a:solidFill>
                <a:latin typeface="Arimo"/>
                <a:ea typeface="Arimo"/>
                <a:cs typeface="Arimo"/>
                <a:sym typeface="Arimo"/>
              </a:rPr>
              <a:t>November 14 - </a:t>
            </a:r>
            <a:r>
              <a:rPr lang="en-US" b="true" sz="2000">
                <a:solidFill>
                  <a:srgbClr val="C0E021"/>
                </a:solidFill>
                <a:latin typeface="Arimo Bold"/>
                <a:ea typeface="Arimo Bold"/>
                <a:cs typeface="Arimo Bold"/>
                <a:sym typeface="Arimo Bold"/>
              </a:rPr>
              <a:t>SOLD</a:t>
            </a:r>
          </a:p>
          <a:p>
            <a:pPr algn="l">
              <a:lnSpc>
                <a:spcPts val="2400"/>
              </a:lnSpc>
            </a:pPr>
            <a:r>
              <a:rPr lang="en-US" sz="2000">
                <a:solidFill>
                  <a:srgbClr val="FFFFFF"/>
                </a:solidFill>
                <a:latin typeface="Arimo"/>
                <a:ea typeface="Arimo"/>
                <a:cs typeface="Arimo"/>
                <a:sym typeface="Arimo"/>
              </a:rPr>
              <a:t>November 15 - </a:t>
            </a:r>
            <a:r>
              <a:rPr lang="en-US" b="true" sz="2000">
                <a:solidFill>
                  <a:srgbClr val="C0E021"/>
                </a:solidFill>
                <a:latin typeface="Arimo Bold"/>
                <a:ea typeface="Arimo Bold"/>
                <a:cs typeface="Arimo Bold"/>
                <a:sym typeface="Arimo Bold"/>
              </a:rPr>
              <a:t>SOLD</a:t>
            </a:r>
          </a:p>
        </p:txBody>
      </p:sp>
      <p:sp>
        <p:nvSpPr>
          <p:cNvPr name="TextBox 6" id="6"/>
          <p:cNvSpPr txBox="true"/>
          <p:nvPr/>
        </p:nvSpPr>
        <p:spPr>
          <a:xfrm rot="0">
            <a:off x="571900" y="8768334"/>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7" id="7"/>
          <p:cNvSpPr txBox="true"/>
          <p:nvPr/>
        </p:nvSpPr>
        <p:spPr>
          <a:xfrm rot="0">
            <a:off x="571900" y="9177909"/>
            <a:ext cx="2089204" cy="771449"/>
          </a:xfrm>
          <a:prstGeom prst="rect">
            <a:avLst/>
          </a:prstGeom>
        </p:spPr>
        <p:txBody>
          <a:bodyPr anchor="t" rtlCol="false" tIns="0" lIns="0" bIns="0" rIns="0">
            <a:spAutoFit/>
          </a:bodyPr>
          <a:lstStyle/>
          <a:p>
            <a:pPr algn="l">
              <a:lnSpc>
                <a:spcPts val="3600"/>
              </a:lnSpc>
            </a:pPr>
            <a:r>
              <a:rPr lang="en-US" sz="3000">
                <a:solidFill>
                  <a:srgbClr val="C0E021"/>
                </a:solidFill>
                <a:latin typeface="Arimo"/>
                <a:ea typeface="Arimo"/>
                <a:cs typeface="Arimo"/>
                <a:sym typeface="Arimo"/>
              </a:rPr>
              <a:t>$100,000</a:t>
            </a:r>
          </a:p>
        </p:txBody>
      </p:sp>
      <p:sp>
        <p:nvSpPr>
          <p:cNvPr name="TextBox 8" id="8"/>
          <p:cNvSpPr txBox="true"/>
          <p:nvPr/>
        </p:nvSpPr>
        <p:spPr>
          <a:xfrm rot="0">
            <a:off x="4820060" y="8768334"/>
            <a:ext cx="9653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9" id="9"/>
          <p:cNvSpPr txBox="true"/>
          <p:nvPr/>
        </p:nvSpPr>
        <p:spPr>
          <a:xfrm rot="0">
            <a:off x="4359050" y="9111234"/>
            <a:ext cx="1356598" cy="479327"/>
          </a:xfrm>
          <a:prstGeom prst="rect">
            <a:avLst/>
          </a:prstGeom>
        </p:spPr>
        <p:txBody>
          <a:bodyPr anchor="t" rtlCol="false" tIns="0" lIns="0" bIns="0" rIns="0">
            <a:spAutoFit/>
          </a:bodyPr>
          <a:lstStyle/>
          <a:p>
            <a:pPr algn="r">
              <a:lnSpc>
                <a:spcPts val="4320"/>
              </a:lnSpc>
            </a:pPr>
            <a:r>
              <a:rPr lang="en-US" sz="3000">
                <a:solidFill>
                  <a:srgbClr val="C0E021"/>
                </a:solidFill>
                <a:latin typeface="Arimo"/>
                <a:ea typeface="Arimo"/>
                <a:cs typeface="Arimo"/>
                <a:sym typeface="Arimo"/>
              </a:rPr>
              <a:t>10 GA</a:t>
            </a:r>
          </a:p>
        </p:txBody>
      </p:sp>
      <p:grpSp>
        <p:nvGrpSpPr>
          <p:cNvPr name="Group 10" id="10"/>
          <p:cNvGrpSpPr/>
          <p:nvPr/>
        </p:nvGrpSpPr>
        <p:grpSpPr>
          <a:xfrm rot="0">
            <a:off x="8914057" y="863203"/>
            <a:ext cx="8431797" cy="4681204"/>
            <a:chOff x="0" y="0"/>
            <a:chExt cx="11242396" cy="6241606"/>
          </a:xfrm>
        </p:grpSpPr>
        <p:sp>
          <p:nvSpPr>
            <p:cNvPr name="Freeform 11" id="11"/>
            <p:cNvSpPr/>
            <p:nvPr/>
          </p:nvSpPr>
          <p:spPr>
            <a:xfrm flipH="false" flipV="false" rot="0">
              <a:off x="0" y="0"/>
              <a:ext cx="11242421" cy="6241542"/>
            </a:xfrm>
            <a:custGeom>
              <a:avLst/>
              <a:gdLst/>
              <a:ahLst/>
              <a:cxnLst/>
              <a:rect r="r" b="b" t="t" l="l"/>
              <a:pathLst>
                <a:path h="6241542" w="11242421">
                  <a:moveTo>
                    <a:pt x="0" y="0"/>
                  </a:moveTo>
                  <a:lnTo>
                    <a:pt x="11242421" y="0"/>
                  </a:lnTo>
                  <a:lnTo>
                    <a:pt x="11242421" y="6241542"/>
                  </a:lnTo>
                  <a:lnTo>
                    <a:pt x="0" y="6241542"/>
                  </a:lnTo>
                  <a:lnTo>
                    <a:pt x="0" y="0"/>
                  </a:lnTo>
                  <a:close/>
                </a:path>
              </a:pathLst>
            </a:custGeom>
            <a:blipFill>
              <a:blip r:embed="rId4"/>
              <a:stretch>
                <a:fillRect l="0" t="-1" r="0" b="-1"/>
              </a:stretch>
            </a:blipFill>
          </p:spPr>
        </p:sp>
      </p:grpSp>
      <p:grpSp>
        <p:nvGrpSpPr>
          <p:cNvPr name="Group 12" id="12"/>
          <p:cNvGrpSpPr/>
          <p:nvPr/>
        </p:nvGrpSpPr>
        <p:grpSpPr>
          <a:xfrm rot="0">
            <a:off x="8914047" y="5800649"/>
            <a:ext cx="3432000" cy="3413398"/>
            <a:chOff x="0" y="0"/>
            <a:chExt cx="4576000" cy="4551197"/>
          </a:xfrm>
        </p:grpSpPr>
        <p:sp>
          <p:nvSpPr>
            <p:cNvPr name="Freeform 13" id="13"/>
            <p:cNvSpPr/>
            <p:nvPr/>
          </p:nvSpPr>
          <p:spPr>
            <a:xfrm flipH="false" flipV="false" rot="0">
              <a:off x="0" y="0"/>
              <a:ext cx="4575937" cy="4551172"/>
            </a:xfrm>
            <a:custGeom>
              <a:avLst/>
              <a:gdLst/>
              <a:ahLst/>
              <a:cxnLst/>
              <a:rect r="r" b="b" t="t" l="l"/>
              <a:pathLst>
                <a:path h="4551172" w="4575937">
                  <a:moveTo>
                    <a:pt x="0" y="0"/>
                  </a:moveTo>
                  <a:lnTo>
                    <a:pt x="4575937" y="0"/>
                  </a:lnTo>
                  <a:lnTo>
                    <a:pt x="4575937" y="4551172"/>
                  </a:lnTo>
                  <a:lnTo>
                    <a:pt x="0" y="4551172"/>
                  </a:lnTo>
                  <a:lnTo>
                    <a:pt x="0" y="0"/>
                  </a:lnTo>
                  <a:close/>
                </a:path>
              </a:pathLst>
            </a:custGeom>
            <a:blipFill>
              <a:blip r:embed="rId5"/>
              <a:stretch>
                <a:fillRect l="-1" t="0" r="-3" b="0"/>
              </a:stretch>
            </a:blipFill>
          </p:spPr>
        </p:sp>
      </p:grpSp>
      <p:grpSp>
        <p:nvGrpSpPr>
          <p:cNvPr name="Group 14" id="14"/>
          <p:cNvGrpSpPr/>
          <p:nvPr/>
        </p:nvGrpSpPr>
        <p:grpSpPr>
          <a:xfrm rot="0">
            <a:off x="12814325" y="5800649"/>
            <a:ext cx="4531804" cy="3413398"/>
            <a:chOff x="0" y="0"/>
            <a:chExt cx="6042406" cy="4551197"/>
          </a:xfrm>
        </p:grpSpPr>
        <p:sp>
          <p:nvSpPr>
            <p:cNvPr name="Freeform 15" id="15"/>
            <p:cNvSpPr/>
            <p:nvPr/>
          </p:nvSpPr>
          <p:spPr>
            <a:xfrm flipH="false" flipV="false" rot="0">
              <a:off x="0" y="0"/>
              <a:ext cx="6042406" cy="4551172"/>
            </a:xfrm>
            <a:custGeom>
              <a:avLst/>
              <a:gdLst/>
              <a:ahLst/>
              <a:cxnLst/>
              <a:rect r="r" b="b" t="t" l="l"/>
              <a:pathLst>
                <a:path h="4551172" w="6042406">
                  <a:moveTo>
                    <a:pt x="0" y="0"/>
                  </a:moveTo>
                  <a:lnTo>
                    <a:pt x="6042406" y="0"/>
                  </a:lnTo>
                  <a:lnTo>
                    <a:pt x="6042406" y="4551172"/>
                  </a:lnTo>
                  <a:lnTo>
                    <a:pt x="0" y="4551172"/>
                  </a:lnTo>
                  <a:lnTo>
                    <a:pt x="0" y="0"/>
                  </a:lnTo>
                  <a:close/>
                </a:path>
              </a:pathLst>
            </a:custGeom>
            <a:blipFill>
              <a:blip r:embed="rId6"/>
              <a:stretch>
                <a:fillRect l="-35281" t="0" r="-4" b="0"/>
              </a:stretch>
            </a:blipFill>
          </p:spPr>
        </p:sp>
      </p:grpSp>
      <p:grpSp>
        <p:nvGrpSpPr>
          <p:cNvPr name="Group 16" id="16"/>
          <p:cNvGrpSpPr/>
          <p:nvPr/>
        </p:nvGrpSpPr>
        <p:grpSpPr>
          <a:xfrm rot="0">
            <a:off x="580177" y="1162374"/>
            <a:ext cx="3006604" cy="292198"/>
            <a:chOff x="0" y="0"/>
            <a:chExt cx="4008806" cy="389598"/>
          </a:xfrm>
        </p:grpSpPr>
        <p:sp>
          <p:nvSpPr>
            <p:cNvPr name="Freeform 17" id="17"/>
            <p:cNvSpPr/>
            <p:nvPr/>
          </p:nvSpPr>
          <p:spPr>
            <a:xfrm flipH="false" flipV="false" rot="0">
              <a:off x="0" y="0"/>
              <a:ext cx="4008800" cy="389600"/>
            </a:xfrm>
            <a:custGeom>
              <a:avLst/>
              <a:gdLst/>
              <a:ahLst/>
              <a:cxnLst/>
              <a:rect r="r" b="b" t="t" l="l"/>
              <a:pathLst>
                <a:path h="389600" w="4008800">
                  <a:moveTo>
                    <a:pt x="0" y="0"/>
                  </a:moveTo>
                  <a:lnTo>
                    <a:pt x="4008800" y="0"/>
                  </a:lnTo>
                  <a:lnTo>
                    <a:pt x="4008800" y="389600"/>
                  </a:lnTo>
                  <a:lnTo>
                    <a:pt x="0" y="389600"/>
                  </a:lnTo>
                  <a:close/>
                </a:path>
              </a:pathLst>
            </a:custGeom>
            <a:blipFill>
              <a:blip r:embed="rId7">
                <a:alphaModFix amt="0"/>
              </a:blip>
              <a:stretch>
                <a:fillRect l="0" t="-150492" r="0" b="-150491"/>
              </a:stretch>
            </a:blipFill>
          </p:spPr>
        </p:sp>
        <p:sp>
          <p:nvSpPr>
            <p:cNvPr name="TextBox 18" id="18"/>
            <p:cNvSpPr txBox="true"/>
            <p:nvPr/>
          </p:nvSpPr>
          <p:spPr>
            <a:xfrm>
              <a:off x="0" y="-57150"/>
              <a:ext cx="4008806" cy="446748"/>
            </a:xfrm>
            <a:prstGeom prst="rect">
              <a:avLst/>
            </a:prstGeom>
          </p:spPr>
          <p:txBody>
            <a:bodyPr anchor="ctr" rtlCol="false" tIns="0" lIns="0" bIns="0" rIns="0"/>
            <a:lstStyle/>
            <a:p>
              <a:pPr algn="l">
                <a:lnSpc>
                  <a:spcPts val="2592"/>
                </a:lnSpc>
              </a:pPr>
              <a:r>
                <a:rPr lang="en-US" sz="1800">
                  <a:solidFill>
                    <a:srgbClr val="FFFFFF"/>
                  </a:solidFill>
                  <a:latin typeface="Arimo"/>
                  <a:ea typeface="Arimo"/>
                  <a:cs typeface="Arimo"/>
                  <a:sym typeface="Arimo"/>
                </a:rPr>
                <a:t>EVENT SIDE SUMMIT SPACE</a:t>
              </a:r>
            </a:p>
          </p:txBody>
        </p:sp>
      </p:grpSp>
      <p:sp>
        <p:nvSpPr>
          <p:cNvPr name="TextBox 19" id="19"/>
          <p:cNvSpPr txBox="true"/>
          <p:nvPr/>
        </p:nvSpPr>
        <p:spPr>
          <a:xfrm rot="0">
            <a:off x="580187"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Sponsorships</a:t>
            </a:r>
          </a:p>
        </p:txBody>
      </p:sp>
      <p:sp>
        <p:nvSpPr>
          <p:cNvPr name="TextBox 20" id="20"/>
          <p:cNvSpPr txBox="true"/>
          <p:nvPr/>
        </p:nvSpPr>
        <p:spPr>
          <a:xfrm rot="0">
            <a:off x="528704" y="2928680"/>
            <a:ext cx="5817146" cy="542173"/>
          </a:xfrm>
          <a:prstGeom prst="rect">
            <a:avLst/>
          </a:prstGeom>
        </p:spPr>
        <p:txBody>
          <a:bodyPr anchor="t" rtlCol="false" tIns="0" lIns="0" bIns="0" rIns="0">
            <a:spAutoFit/>
          </a:bodyPr>
          <a:lstStyle/>
          <a:p>
            <a:pPr algn="just">
              <a:lnSpc>
                <a:spcPts val="2879"/>
              </a:lnSpc>
            </a:pPr>
            <a:r>
              <a:rPr lang="en-US" b="true" sz="2000">
                <a:solidFill>
                  <a:srgbClr val="C0E021"/>
                </a:solidFill>
                <a:latin typeface="Arimo Bold"/>
                <a:ea typeface="Arimo Bold"/>
                <a:cs typeface="Arimo Bold"/>
                <a:sym typeface="Arimo Bold"/>
              </a:rPr>
              <a:t>What’s included?</a:t>
            </a:r>
          </a:p>
        </p:txBody>
      </p:sp>
      <p:grpSp>
        <p:nvGrpSpPr>
          <p:cNvPr name="Group 21" id="21"/>
          <p:cNvGrpSpPr/>
          <p:nvPr/>
        </p:nvGrpSpPr>
        <p:grpSpPr>
          <a:xfrm rot="-447600">
            <a:off x="2697690" y="2150907"/>
            <a:ext cx="12892611" cy="6156703"/>
            <a:chOff x="0" y="0"/>
            <a:chExt cx="17190148" cy="8208937"/>
          </a:xfrm>
        </p:grpSpPr>
        <p:sp>
          <p:nvSpPr>
            <p:cNvPr name="Freeform 22" id="22"/>
            <p:cNvSpPr/>
            <p:nvPr/>
          </p:nvSpPr>
          <p:spPr>
            <a:xfrm flipH="false" flipV="false" rot="0">
              <a:off x="0" y="0"/>
              <a:ext cx="17190213" cy="8208899"/>
            </a:xfrm>
            <a:custGeom>
              <a:avLst/>
              <a:gdLst/>
              <a:ahLst/>
              <a:cxnLst/>
              <a:rect r="r" b="b" t="t" l="l"/>
              <a:pathLst>
                <a:path h="8208899" w="17190213">
                  <a:moveTo>
                    <a:pt x="0" y="0"/>
                  </a:moveTo>
                  <a:lnTo>
                    <a:pt x="17190213" y="0"/>
                  </a:lnTo>
                  <a:lnTo>
                    <a:pt x="17190213" y="8208899"/>
                  </a:lnTo>
                  <a:lnTo>
                    <a:pt x="0" y="8208899"/>
                  </a:lnTo>
                  <a:lnTo>
                    <a:pt x="0" y="0"/>
                  </a:lnTo>
                  <a:close/>
                </a:path>
              </a:pathLst>
            </a:custGeom>
            <a:blipFill>
              <a:blip r:embed="rId8">
                <a:alphaModFix amt="69000"/>
              </a:blip>
              <a:stretch>
                <a:fillRect l="0" t="0" r="0" b="0"/>
              </a:stretch>
            </a:blipFill>
          </p:spPr>
        </p:sp>
      </p:grpSp>
      <p:grpSp>
        <p:nvGrpSpPr>
          <p:cNvPr name="Group 23" id="23"/>
          <p:cNvGrpSpPr/>
          <p:nvPr/>
        </p:nvGrpSpPr>
        <p:grpSpPr>
          <a:xfrm rot="0">
            <a:off x="17379201" y="9612382"/>
            <a:ext cx="331051" cy="296570"/>
            <a:chOff x="0" y="0"/>
            <a:chExt cx="441401" cy="395427"/>
          </a:xfrm>
        </p:grpSpPr>
        <p:sp>
          <p:nvSpPr>
            <p:cNvPr name="Freeform 24" id="24"/>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9"/>
              <a:stretch>
                <a:fillRect l="0" t="0" r="11" b="12"/>
              </a:stretch>
            </a:blipFill>
          </p:spPr>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10" cy="10287000"/>
            <a:chOff x="0" y="0"/>
            <a:chExt cx="24384013"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1154" t="0" r="-1154" b="0"/>
              </a:stretch>
            </a:blipFill>
          </p:spPr>
        </p:sp>
      </p:grpSp>
      <p:sp>
        <p:nvSpPr>
          <p:cNvPr name="TextBox 5" id="5"/>
          <p:cNvSpPr txBox="true"/>
          <p:nvPr/>
        </p:nvSpPr>
        <p:spPr>
          <a:xfrm rot="0">
            <a:off x="763400" y="5343573"/>
            <a:ext cx="5228996" cy="2035273"/>
          </a:xfrm>
          <a:prstGeom prst="rect">
            <a:avLst/>
          </a:prstGeom>
        </p:spPr>
        <p:txBody>
          <a:bodyPr anchor="t" rtlCol="false" tIns="0" lIns="0" bIns="0" rIns="0">
            <a:spAutoFit/>
          </a:bodyPr>
          <a:lstStyle/>
          <a:p>
            <a:pPr algn="l">
              <a:lnSpc>
                <a:spcPts val="18000"/>
              </a:lnSpc>
            </a:pPr>
            <a:r>
              <a:rPr lang="en-US" b="true" sz="15000">
                <a:solidFill>
                  <a:srgbClr val="E65DBB"/>
                </a:solidFill>
                <a:latin typeface="Arimo Bold"/>
                <a:ea typeface="Arimo Bold"/>
                <a:cs typeface="Arimo Bold"/>
                <a:sym typeface="Arimo Bold"/>
              </a:rPr>
              <a:t>wild</a:t>
            </a:r>
          </a:p>
        </p:txBody>
      </p:sp>
      <p:sp>
        <p:nvSpPr>
          <p:cNvPr name="TextBox 6" id="6"/>
          <p:cNvSpPr txBox="true"/>
          <p:nvPr/>
        </p:nvSpPr>
        <p:spPr>
          <a:xfrm rot="0">
            <a:off x="763400" y="1298848"/>
            <a:ext cx="5228996" cy="781050"/>
          </a:xfrm>
          <a:prstGeom prst="rect">
            <a:avLst/>
          </a:prstGeom>
        </p:spPr>
        <p:txBody>
          <a:bodyPr anchor="t" rtlCol="false" tIns="0" lIns="0" bIns="0" rIns="0">
            <a:spAutoFit/>
          </a:bodyPr>
          <a:lstStyle/>
          <a:p>
            <a:pPr algn="l">
              <a:lnSpc>
                <a:spcPts val="5280"/>
              </a:lnSpc>
            </a:pPr>
            <a:r>
              <a:rPr lang="en-US" sz="4400">
                <a:solidFill>
                  <a:srgbClr val="FFFFFF"/>
                </a:solidFill>
                <a:latin typeface="Arimo"/>
                <a:ea typeface="Arimo"/>
                <a:cs typeface="Arimo"/>
                <a:sym typeface="Arimo"/>
              </a:rPr>
              <a:t>BRING ALL YOUR</a:t>
            </a:r>
          </a:p>
        </p:txBody>
      </p:sp>
      <p:sp>
        <p:nvSpPr>
          <p:cNvPr name="TextBox 7" id="7"/>
          <p:cNvSpPr txBox="true"/>
          <p:nvPr/>
        </p:nvSpPr>
        <p:spPr>
          <a:xfrm rot="0">
            <a:off x="763400" y="1597171"/>
            <a:ext cx="5477399" cy="2035273"/>
          </a:xfrm>
          <a:prstGeom prst="rect">
            <a:avLst/>
          </a:prstGeom>
        </p:spPr>
        <p:txBody>
          <a:bodyPr anchor="t" rtlCol="false" tIns="0" lIns="0" bIns="0" rIns="0">
            <a:spAutoFit/>
          </a:bodyPr>
          <a:lstStyle/>
          <a:p>
            <a:pPr algn="l">
              <a:lnSpc>
                <a:spcPts val="18000"/>
              </a:lnSpc>
            </a:pPr>
            <a:r>
              <a:rPr lang="en-US" b="true" sz="15000">
                <a:solidFill>
                  <a:srgbClr val="3C91FF"/>
                </a:solidFill>
                <a:latin typeface="Arimo Bold"/>
                <a:ea typeface="Arimo Bold"/>
                <a:cs typeface="Arimo Bold"/>
                <a:sym typeface="Arimo Bold"/>
              </a:rPr>
              <a:t>crazy</a:t>
            </a:r>
          </a:p>
        </p:txBody>
      </p:sp>
      <p:sp>
        <p:nvSpPr>
          <p:cNvPr name="TextBox 8" id="8"/>
          <p:cNvSpPr txBox="true"/>
          <p:nvPr/>
        </p:nvSpPr>
        <p:spPr>
          <a:xfrm rot="0">
            <a:off x="763400" y="3438573"/>
            <a:ext cx="5228996" cy="2035273"/>
          </a:xfrm>
          <a:prstGeom prst="rect">
            <a:avLst/>
          </a:prstGeom>
        </p:spPr>
        <p:txBody>
          <a:bodyPr anchor="t" rtlCol="false" tIns="0" lIns="0" bIns="0" rIns="0">
            <a:spAutoFit/>
          </a:bodyPr>
          <a:lstStyle/>
          <a:p>
            <a:pPr algn="l">
              <a:lnSpc>
                <a:spcPts val="18000"/>
              </a:lnSpc>
            </a:pPr>
            <a:r>
              <a:rPr lang="en-US" b="true" sz="15000">
                <a:solidFill>
                  <a:srgbClr val="AA67FB"/>
                </a:solidFill>
                <a:latin typeface="Arimo Bold"/>
                <a:ea typeface="Arimo Bold"/>
                <a:cs typeface="Arimo Bold"/>
                <a:sym typeface="Arimo Bold"/>
              </a:rPr>
              <a:t>fun</a:t>
            </a:r>
          </a:p>
        </p:txBody>
      </p:sp>
      <p:sp>
        <p:nvSpPr>
          <p:cNvPr name="TextBox 9" id="9"/>
          <p:cNvSpPr txBox="true"/>
          <p:nvPr/>
        </p:nvSpPr>
        <p:spPr>
          <a:xfrm rot="0">
            <a:off x="763400" y="7248573"/>
            <a:ext cx="5477399" cy="2035273"/>
          </a:xfrm>
          <a:prstGeom prst="rect">
            <a:avLst/>
          </a:prstGeom>
        </p:spPr>
        <p:txBody>
          <a:bodyPr anchor="t" rtlCol="false" tIns="0" lIns="0" bIns="0" rIns="0">
            <a:spAutoFit/>
          </a:bodyPr>
          <a:lstStyle/>
          <a:p>
            <a:pPr algn="l">
              <a:lnSpc>
                <a:spcPts val="18000"/>
              </a:lnSpc>
            </a:pPr>
            <a:r>
              <a:rPr lang="en-US" b="true" sz="15000">
                <a:solidFill>
                  <a:srgbClr val="14F196"/>
                </a:solidFill>
                <a:latin typeface="Arimo Bold"/>
                <a:ea typeface="Arimo Bold"/>
                <a:cs typeface="Arimo Bold"/>
                <a:sym typeface="Arimo Bold"/>
              </a:rPr>
              <a:t>ideas</a:t>
            </a:r>
          </a:p>
        </p:txBody>
      </p:sp>
      <p:sp>
        <p:nvSpPr>
          <p:cNvPr name="TextBox 10" id="10"/>
          <p:cNvSpPr txBox="true"/>
          <p:nvPr/>
        </p:nvSpPr>
        <p:spPr>
          <a:xfrm rot="0">
            <a:off x="10523182" y="7602722"/>
            <a:ext cx="3689404" cy="460429"/>
          </a:xfrm>
          <a:prstGeom prst="rect">
            <a:avLst/>
          </a:prstGeom>
        </p:spPr>
        <p:txBody>
          <a:bodyPr anchor="t" rtlCol="false" tIns="0" lIns="0" bIns="0" rIns="0">
            <a:spAutoFit/>
          </a:bodyPr>
          <a:lstStyle/>
          <a:p>
            <a:pPr algn="r">
              <a:lnSpc>
                <a:spcPts val="2879"/>
              </a:lnSpc>
            </a:pPr>
            <a:r>
              <a:rPr lang="en-US" sz="2000">
                <a:solidFill>
                  <a:srgbClr val="FFFFFF"/>
                </a:solidFill>
                <a:latin typeface="Arimo"/>
                <a:ea typeface="Arimo"/>
                <a:cs typeface="Arimo"/>
                <a:sym typeface="Arimo"/>
              </a:rPr>
              <a:t>We want to hear from you!</a:t>
            </a:r>
          </a:p>
        </p:txBody>
      </p:sp>
      <p:sp>
        <p:nvSpPr>
          <p:cNvPr name="TextBox 11" id="11"/>
          <p:cNvSpPr txBox="true"/>
          <p:nvPr/>
        </p:nvSpPr>
        <p:spPr>
          <a:xfrm rot="0">
            <a:off x="9145019" y="7967891"/>
            <a:ext cx="5067595" cy="980846"/>
          </a:xfrm>
          <a:prstGeom prst="rect">
            <a:avLst/>
          </a:prstGeom>
        </p:spPr>
        <p:txBody>
          <a:bodyPr anchor="t" rtlCol="false" tIns="0" lIns="0" bIns="0" rIns="0">
            <a:spAutoFit/>
          </a:bodyPr>
          <a:lstStyle/>
          <a:p>
            <a:pPr algn="r">
              <a:lnSpc>
                <a:spcPts val="3360"/>
              </a:lnSpc>
            </a:pPr>
            <a:r>
              <a:rPr lang="en-US" sz="2000">
                <a:solidFill>
                  <a:srgbClr val="FFFFFF"/>
                </a:solidFill>
                <a:latin typeface="Arimo"/>
                <a:ea typeface="Arimo"/>
                <a:cs typeface="Arimo"/>
                <a:sym typeface="Arimo"/>
              </a:rPr>
              <a:t>Please contact us at </a:t>
            </a:r>
            <a:r>
              <a:rPr lang="en-US" sz="2000" u="sng">
                <a:solidFill>
                  <a:srgbClr val="FFFFFF"/>
                </a:solidFill>
                <a:latin typeface="Arimo"/>
                <a:ea typeface="Arimo"/>
                <a:cs typeface="Arimo"/>
                <a:sym typeface="Arimo"/>
                <a:hlinkClick r:id="rId5" tooltip="mailto:events@solana.org"/>
              </a:rPr>
              <a:t>events@solana.org</a:t>
            </a:r>
            <a:r>
              <a:rPr lang="en-US" sz="2000">
                <a:solidFill>
                  <a:srgbClr val="FFFFFF"/>
                </a:solidFill>
                <a:latin typeface="Arimo"/>
                <a:ea typeface="Arimo"/>
                <a:cs typeface="Arimo"/>
                <a:sym typeface="Arimo"/>
              </a:rPr>
              <a:t> to discuss your ideas for Breakpoint or any questions you may have.</a:t>
            </a:r>
          </a:p>
        </p:txBody>
      </p:sp>
      <p:grpSp>
        <p:nvGrpSpPr>
          <p:cNvPr name="Group 12" id="12"/>
          <p:cNvGrpSpPr/>
          <p:nvPr/>
        </p:nvGrpSpPr>
        <p:grpSpPr>
          <a:xfrm rot="0">
            <a:off x="17473346" y="9612382"/>
            <a:ext cx="331051" cy="296570"/>
            <a:chOff x="0" y="0"/>
            <a:chExt cx="441401" cy="395427"/>
          </a:xfrm>
        </p:grpSpPr>
        <p:sp>
          <p:nvSpPr>
            <p:cNvPr name="Freeform 13" id="13"/>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6"/>
              <a:stretch>
                <a:fillRect l="0" t="0" r="11" b="12"/>
              </a:stretch>
            </a:blipFill>
          </p:spPr>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2"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0" t="-83365" r="0" b="-83365"/>
              </a:stretch>
            </a:blipFill>
          </p:spPr>
        </p:sp>
      </p:grpSp>
      <p:grpSp>
        <p:nvGrpSpPr>
          <p:cNvPr name="Group 5" id="5"/>
          <p:cNvGrpSpPr/>
          <p:nvPr/>
        </p:nvGrpSpPr>
        <p:grpSpPr>
          <a:xfrm rot="0">
            <a:off x="14838502" y="8978808"/>
            <a:ext cx="2778090" cy="412804"/>
            <a:chOff x="0" y="0"/>
            <a:chExt cx="3704120" cy="550405"/>
          </a:xfrm>
        </p:grpSpPr>
        <p:sp>
          <p:nvSpPr>
            <p:cNvPr name="Freeform 6" id="6"/>
            <p:cNvSpPr/>
            <p:nvPr/>
          </p:nvSpPr>
          <p:spPr>
            <a:xfrm flipH="false" flipV="false" rot="0">
              <a:off x="0" y="0"/>
              <a:ext cx="3704082" cy="550418"/>
            </a:xfrm>
            <a:custGeom>
              <a:avLst/>
              <a:gdLst/>
              <a:ahLst/>
              <a:cxnLst/>
              <a:rect r="r" b="b" t="t" l="l"/>
              <a:pathLst>
                <a:path h="550418" w="3704082">
                  <a:moveTo>
                    <a:pt x="0" y="0"/>
                  </a:moveTo>
                  <a:lnTo>
                    <a:pt x="3704082" y="0"/>
                  </a:lnTo>
                  <a:lnTo>
                    <a:pt x="3704082" y="550418"/>
                  </a:lnTo>
                  <a:lnTo>
                    <a:pt x="0" y="550418"/>
                  </a:lnTo>
                  <a:lnTo>
                    <a:pt x="0" y="0"/>
                  </a:lnTo>
                  <a:close/>
                </a:path>
              </a:pathLst>
            </a:custGeom>
            <a:blipFill>
              <a:blip r:embed="rId5"/>
              <a:stretch>
                <a:fillRect l="0" t="-4" r="-1" b="-2"/>
              </a:stretch>
            </a:blipFill>
          </p:spPr>
        </p:sp>
      </p:grpSp>
      <p:sp>
        <p:nvSpPr>
          <p:cNvPr name="TextBox 7" id="7"/>
          <p:cNvSpPr txBox="true"/>
          <p:nvPr/>
        </p:nvSpPr>
        <p:spPr>
          <a:xfrm rot="0">
            <a:off x="6444301" y="5227901"/>
            <a:ext cx="5399399" cy="1093346"/>
          </a:xfrm>
          <a:prstGeom prst="rect">
            <a:avLst/>
          </a:prstGeom>
        </p:spPr>
        <p:txBody>
          <a:bodyPr anchor="t" rtlCol="false" tIns="0" lIns="0" bIns="0" rIns="0">
            <a:spAutoFit/>
          </a:bodyPr>
          <a:lstStyle/>
          <a:p>
            <a:pPr algn="ctr">
              <a:lnSpc>
                <a:spcPts val="10656"/>
              </a:lnSpc>
            </a:pPr>
            <a:r>
              <a:rPr lang="en-US" b="true" sz="7400">
                <a:solidFill>
                  <a:srgbClr val="FFFFFF"/>
                </a:solidFill>
                <a:latin typeface="Arimo Bold"/>
                <a:ea typeface="Arimo Bold"/>
                <a:cs typeface="Arimo Bold"/>
                <a:sym typeface="Arimo Bold"/>
              </a:rPr>
              <a:t>THANK YOU</a:t>
            </a:r>
          </a:p>
        </p:txBody>
      </p:sp>
      <p:grpSp>
        <p:nvGrpSpPr>
          <p:cNvPr name="Group 8" id="8"/>
          <p:cNvGrpSpPr/>
          <p:nvPr/>
        </p:nvGrpSpPr>
        <p:grpSpPr>
          <a:xfrm rot="0">
            <a:off x="1087098" y="3965753"/>
            <a:ext cx="16113795" cy="1180205"/>
            <a:chOff x="0" y="0"/>
            <a:chExt cx="21485060" cy="1573606"/>
          </a:xfrm>
        </p:grpSpPr>
        <p:sp>
          <p:nvSpPr>
            <p:cNvPr name="Freeform 9" id="9"/>
            <p:cNvSpPr/>
            <p:nvPr/>
          </p:nvSpPr>
          <p:spPr>
            <a:xfrm flipH="false" flipV="false" rot="0">
              <a:off x="0" y="0"/>
              <a:ext cx="21485098" cy="1573657"/>
            </a:xfrm>
            <a:custGeom>
              <a:avLst/>
              <a:gdLst/>
              <a:ahLst/>
              <a:cxnLst/>
              <a:rect r="r" b="b" t="t" l="l"/>
              <a:pathLst>
                <a:path h="1573657" w="21485098">
                  <a:moveTo>
                    <a:pt x="0" y="0"/>
                  </a:moveTo>
                  <a:lnTo>
                    <a:pt x="21485098" y="0"/>
                  </a:lnTo>
                  <a:lnTo>
                    <a:pt x="21485098" y="1573657"/>
                  </a:lnTo>
                  <a:lnTo>
                    <a:pt x="0" y="1573657"/>
                  </a:lnTo>
                  <a:lnTo>
                    <a:pt x="0" y="0"/>
                  </a:lnTo>
                  <a:close/>
                </a:path>
              </a:pathLst>
            </a:custGeom>
            <a:blipFill>
              <a:blip r:embed="rId6"/>
              <a:stretch>
                <a:fillRect l="0" t="0" r="0" b="2"/>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10" cy="10287000"/>
            <a:chOff x="0" y="0"/>
            <a:chExt cx="24384013"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1154" t="0" r="-1154" b="0"/>
              </a:stretch>
            </a:blipFill>
          </p:spPr>
        </p:sp>
      </p:grpSp>
      <p:sp>
        <p:nvSpPr>
          <p:cNvPr name="TextBox 5" id="5"/>
          <p:cNvSpPr txBox="true"/>
          <p:nvPr/>
        </p:nvSpPr>
        <p:spPr>
          <a:xfrm rot="0">
            <a:off x="582568" y="2484415"/>
            <a:ext cx="7049995" cy="398250"/>
          </a:xfrm>
          <a:prstGeom prst="rect">
            <a:avLst/>
          </a:prstGeom>
        </p:spPr>
        <p:txBody>
          <a:bodyPr anchor="t" rtlCol="false" tIns="0" lIns="0" bIns="0" rIns="0">
            <a:spAutoFit/>
          </a:bodyPr>
          <a:lstStyle/>
          <a:p>
            <a:pPr algn="l">
              <a:lnSpc>
                <a:spcPts val="3506"/>
              </a:lnSpc>
            </a:pPr>
            <a:r>
              <a:rPr lang="en-US" b="true" sz="2921">
                <a:solidFill>
                  <a:srgbClr val="AA67FB"/>
                </a:solidFill>
                <a:latin typeface="Arimo Bold"/>
                <a:ea typeface="Arimo Bold"/>
                <a:cs typeface="Arimo Bold"/>
                <a:sym typeface="Arimo Bold"/>
              </a:rPr>
              <a:t>Schedule At-A-Glance</a:t>
            </a:r>
          </a:p>
        </p:txBody>
      </p:sp>
      <p:sp>
        <p:nvSpPr>
          <p:cNvPr name="TextBox 6" id="6"/>
          <p:cNvSpPr txBox="true"/>
          <p:nvPr/>
        </p:nvSpPr>
        <p:spPr>
          <a:xfrm rot="0">
            <a:off x="2328329" y="3168253"/>
            <a:ext cx="5254200" cy="599246"/>
          </a:xfrm>
          <a:prstGeom prst="rect">
            <a:avLst/>
          </a:prstGeom>
        </p:spPr>
        <p:txBody>
          <a:bodyPr anchor="t" rtlCol="false" tIns="0" lIns="0" bIns="0" rIns="0">
            <a:spAutoFit/>
          </a:bodyPr>
          <a:lstStyle/>
          <a:p>
            <a:pPr algn="l">
              <a:lnSpc>
                <a:spcPts val="5260"/>
              </a:lnSpc>
            </a:pPr>
            <a:r>
              <a:rPr lang="en-US" sz="4384">
                <a:solidFill>
                  <a:srgbClr val="FFFFFF"/>
                </a:solidFill>
                <a:latin typeface="Arimo"/>
                <a:ea typeface="Arimo"/>
                <a:cs typeface="Arimo"/>
                <a:sym typeface="Arimo"/>
              </a:rPr>
              <a:t>DAY 0</a:t>
            </a:r>
          </a:p>
        </p:txBody>
      </p:sp>
      <p:sp>
        <p:nvSpPr>
          <p:cNvPr name="TextBox 7" id="7"/>
          <p:cNvSpPr txBox="true"/>
          <p:nvPr/>
        </p:nvSpPr>
        <p:spPr>
          <a:xfrm rot="0">
            <a:off x="2328320" y="3839775"/>
            <a:ext cx="5999397" cy="546078"/>
          </a:xfrm>
          <a:prstGeom prst="rect">
            <a:avLst/>
          </a:prstGeom>
        </p:spPr>
        <p:txBody>
          <a:bodyPr anchor="t" rtlCol="false" tIns="0" lIns="0" bIns="0" rIns="0">
            <a:spAutoFit/>
          </a:bodyPr>
          <a:lstStyle/>
          <a:p>
            <a:pPr algn="l">
              <a:lnSpc>
                <a:spcPts val="3507"/>
              </a:lnSpc>
            </a:pPr>
            <a:r>
              <a:rPr lang="en-US" sz="2436">
                <a:solidFill>
                  <a:srgbClr val="FFFFFF"/>
                </a:solidFill>
                <a:latin typeface="Arimo"/>
                <a:ea typeface="Arimo"/>
                <a:cs typeface="Arimo"/>
                <a:sym typeface="Arimo"/>
              </a:rPr>
              <a:t>Registration Opens </a:t>
            </a:r>
          </a:p>
          <a:p>
            <a:pPr algn="l">
              <a:lnSpc>
                <a:spcPts val="3507"/>
              </a:lnSpc>
            </a:pPr>
            <a:r>
              <a:rPr lang="en-US" sz="2436">
                <a:solidFill>
                  <a:srgbClr val="FFFFFF"/>
                </a:solidFill>
                <a:latin typeface="Arimo"/>
                <a:ea typeface="Arimo"/>
                <a:cs typeface="Arimo"/>
                <a:sym typeface="Arimo"/>
              </a:rPr>
              <a:t>Welcome Mixer  4-7pm</a:t>
            </a:r>
          </a:p>
        </p:txBody>
      </p:sp>
      <p:sp>
        <p:nvSpPr>
          <p:cNvPr name="TextBox 8" id="8"/>
          <p:cNvSpPr txBox="true"/>
          <p:nvPr/>
        </p:nvSpPr>
        <p:spPr>
          <a:xfrm rot="0">
            <a:off x="582578" y="3313271"/>
            <a:ext cx="1136999" cy="308848"/>
          </a:xfrm>
          <a:prstGeom prst="rect">
            <a:avLst/>
          </a:prstGeom>
        </p:spPr>
        <p:txBody>
          <a:bodyPr anchor="t" rtlCol="false" tIns="0" lIns="0" bIns="0" rIns="0">
            <a:spAutoFit/>
          </a:bodyPr>
          <a:lstStyle/>
          <a:p>
            <a:pPr algn="l">
              <a:lnSpc>
                <a:spcPts val="2630"/>
              </a:lnSpc>
            </a:pPr>
            <a:r>
              <a:rPr lang="en-US" sz="2192">
                <a:solidFill>
                  <a:srgbClr val="FFFFFF"/>
                </a:solidFill>
                <a:latin typeface="Arimo"/>
                <a:ea typeface="Arimo"/>
                <a:cs typeface="Arimo"/>
                <a:sym typeface="Arimo"/>
              </a:rPr>
              <a:t>NOV 15</a:t>
            </a:r>
          </a:p>
        </p:txBody>
      </p:sp>
      <p:sp>
        <p:nvSpPr>
          <p:cNvPr name="TextBox 9" id="9"/>
          <p:cNvSpPr txBox="true"/>
          <p:nvPr/>
        </p:nvSpPr>
        <p:spPr>
          <a:xfrm rot="0">
            <a:off x="2328329" y="7241562"/>
            <a:ext cx="5254200" cy="599246"/>
          </a:xfrm>
          <a:prstGeom prst="rect">
            <a:avLst/>
          </a:prstGeom>
        </p:spPr>
        <p:txBody>
          <a:bodyPr anchor="t" rtlCol="false" tIns="0" lIns="0" bIns="0" rIns="0">
            <a:spAutoFit/>
          </a:bodyPr>
          <a:lstStyle/>
          <a:p>
            <a:pPr algn="l">
              <a:lnSpc>
                <a:spcPts val="5260"/>
              </a:lnSpc>
            </a:pPr>
            <a:r>
              <a:rPr lang="en-US" sz="4384">
                <a:solidFill>
                  <a:srgbClr val="FFFFFF"/>
                </a:solidFill>
                <a:latin typeface="Arimo"/>
                <a:ea typeface="Arimo"/>
                <a:cs typeface="Arimo"/>
                <a:sym typeface="Arimo"/>
              </a:rPr>
              <a:t>DAY 2</a:t>
            </a:r>
          </a:p>
        </p:txBody>
      </p:sp>
      <p:sp>
        <p:nvSpPr>
          <p:cNvPr name="TextBox 10" id="10"/>
          <p:cNvSpPr txBox="true"/>
          <p:nvPr/>
        </p:nvSpPr>
        <p:spPr>
          <a:xfrm rot="0">
            <a:off x="2328320" y="7913075"/>
            <a:ext cx="8259004" cy="356473"/>
          </a:xfrm>
          <a:prstGeom prst="rect">
            <a:avLst/>
          </a:prstGeom>
        </p:spPr>
        <p:txBody>
          <a:bodyPr anchor="t" rtlCol="false" tIns="0" lIns="0" bIns="0" rIns="0">
            <a:spAutoFit/>
          </a:bodyPr>
          <a:lstStyle/>
          <a:p>
            <a:pPr algn="l">
              <a:lnSpc>
                <a:spcPts val="3507"/>
              </a:lnSpc>
            </a:pPr>
            <a:r>
              <a:rPr lang="en-US" sz="2436">
                <a:solidFill>
                  <a:srgbClr val="FFFFFF"/>
                </a:solidFill>
                <a:latin typeface="Arimo"/>
                <a:ea typeface="Arimo"/>
                <a:cs typeface="Arimo"/>
                <a:sym typeface="Arimo"/>
              </a:rPr>
              <a:t>Keynote Programming Running at the Conference Venue.</a:t>
            </a:r>
          </a:p>
        </p:txBody>
      </p:sp>
      <p:sp>
        <p:nvSpPr>
          <p:cNvPr name="TextBox 11" id="11"/>
          <p:cNvSpPr txBox="true"/>
          <p:nvPr/>
        </p:nvSpPr>
        <p:spPr>
          <a:xfrm rot="0">
            <a:off x="577748" y="7344585"/>
            <a:ext cx="1428598" cy="377923"/>
          </a:xfrm>
          <a:prstGeom prst="rect">
            <a:avLst/>
          </a:prstGeom>
        </p:spPr>
        <p:txBody>
          <a:bodyPr anchor="t" rtlCol="false" tIns="0" lIns="0" bIns="0" rIns="0">
            <a:spAutoFit/>
          </a:bodyPr>
          <a:lstStyle/>
          <a:p>
            <a:pPr algn="l">
              <a:lnSpc>
                <a:spcPts val="2520"/>
              </a:lnSpc>
            </a:pPr>
            <a:r>
              <a:rPr lang="en-US" sz="2100">
                <a:solidFill>
                  <a:srgbClr val="FFFFFF"/>
                </a:solidFill>
                <a:latin typeface="Arimo"/>
                <a:ea typeface="Arimo"/>
                <a:cs typeface="Arimo"/>
                <a:sym typeface="Arimo"/>
              </a:rPr>
              <a:t>NOV 17</a:t>
            </a:r>
          </a:p>
        </p:txBody>
      </p:sp>
      <p:sp>
        <p:nvSpPr>
          <p:cNvPr name="TextBox 12" id="12"/>
          <p:cNvSpPr txBox="true"/>
          <p:nvPr/>
        </p:nvSpPr>
        <p:spPr>
          <a:xfrm rot="0">
            <a:off x="2328329" y="5197754"/>
            <a:ext cx="8259004" cy="599246"/>
          </a:xfrm>
          <a:prstGeom prst="rect">
            <a:avLst/>
          </a:prstGeom>
        </p:spPr>
        <p:txBody>
          <a:bodyPr anchor="t" rtlCol="false" tIns="0" lIns="0" bIns="0" rIns="0">
            <a:spAutoFit/>
          </a:bodyPr>
          <a:lstStyle/>
          <a:p>
            <a:pPr algn="l">
              <a:lnSpc>
                <a:spcPts val="5260"/>
              </a:lnSpc>
            </a:pPr>
            <a:r>
              <a:rPr lang="en-US" sz="4384">
                <a:solidFill>
                  <a:srgbClr val="FFFFFF"/>
                </a:solidFill>
                <a:latin typeface="Arimo"/>
                <a:ea typeface="Arimo"/>
                <a:cs typeface="Arimo"/>
                <a:sym typeface="Arimo"/>
              </a:rPr>
              <a:t>DAY 1</a:t>
            </a:r>
          </a:p>
        </p:txBody>
      </p:sp>
      <p:sp>
        <p:nvSpPr>
          <p:cNvPr name="TextBox 13" id="13"/>
          <p:cNvSpPr txBox="true"/>
          <p:nvPr/>
        </p:nvSpPr>
        <p:spPr>
          <a:xfrm rot="0">
            <a:off x="2328329" y="5869286"/>
            <a:ext cx="8166002" cy="693077"/>
          </a:xfrm>
          <a:prstGeom prst="rect">
            <a:avLst/>
          </a:prstGeom>
        </p:spPr>
        <p:txBody>
          <a:bodyPr anchor="t" rtlCol="false" tIns="0" lIns="0" bIns="0" rIns="0">
            <a:spAutoFit/>
          </a:bodyPr>
          <a:lstStyle/>
          <a:p>
            <a:pPr algn="l">
              <a:lnSpc>
                <a:spcPts val="3507"/>
              </a:lnSpc>
            </a:pPr>
            <a:r>
              <a:rPr lang="en-US" sz="2436">
                <a:solidFill>
                  <a:srgbClr val="FFFFFF"/>
                </a:solidFill>
                <a:latin typeface="Arimo"/>
                <a:ea typeface="Arimo"/>
                <a:cs typeface="Arimo"/>
                <a:sym typeface="Arimo"/>
              </a:rPr>
              <a:t>Keynote Programming Begins All Conference Live Programming Running at the Conference Venue.</a:t>
            </a:r>
          </a:p>
        </p:txBody>
      </p:sp>
      <p:sp>
        <p:nvSpPr>
          <p:cNvPr name="TextBox 14" id="14"/>
          <p:cNvSpPr txBox="true"/>
          <p:nvPr/>
        </p:nvSpPr>
        <p:spPr>
          <a:xfrm rot="0">
            <a:off x="585168" y="5294976"/>
            <a:ext cx="1414196" cy="377923"/>
          </a:xfrm>
          <a:prstGeom prst="rect">
            <a:avLst/>
          </a:prstGeom>
        </p:spPr>
        <p:txBody>
          <a:bodyPr anchor="t" rtlCol="false" tIns="0" lIns="0" bIns="0" rIns="0">
            <a:spAutoFit/>
          </a:bodyPr>
          <a:lstStyle/>
          <a:p>
            <a:pPr algn="l">
              <a:lnSpc>
                <a:spcPts val="2520"/>
              </a:lnSpc>
            </a:pPr>
            <a:r>
              <a:rPr lang="en-US" sz="2100">
                <a:solidFill>
                  <a:srgbClr val="FFFFFF"/>
                </a:solidFill>
                <a:latin typeface="Arimo"/>
                <a:ea typeface="Arimo"/>
                <a:cs typeface="Arimo"/>
                <a:sym typeface="Arimo"/>
              </a:rPr>
              <a:t>NOV 16</a:t>
            </a:r>
          </a:p>
        </p:txBody>
      </p:sp>
      <p:sp>
        <p:nvSpPr>
          <p:cNvPr name="TextBox 15" id="15"/>
          <p:cNvSpPr txBox="true"/>
          <p:nvPr/>
        </p:nvSpPr>
        <p:spPr>
          <a:xfrm rot="0">
            <a:off x="577748" y="9309649"/>
            <a:ext cx="3967201" cy="295351"/>
          </a:xfrm>
          <a:prstGeom prst="rect">
            <a:avLst/>
          </a:prstGeom>
        </p:spPr>
        <p:txBody>
          <a:bodyPr anchor="t" rtlCol="false" tIns="0" lIns="0" bIns="0" rIns="0">
            <a:spAutoFit/>
          </a:bodyPr>
          <a:lstStyle/>
          <a:p>
            <a:pPr algn="l">
              <a:lnSpc>
                <a:spcPts val="2015"/>
              </a:lnSpc>
            </a:pPr>
            <a:r>
              <a:rPr lang="en-US" sz="1399">
                <a:solidFill>
                  <a:srgbClr val="FFFFFF"/>
                </a:solidFill>
                <a:latin typeface="Arimo"/>
                <a:ea typeface="Arimo"/>
                <a:cs typeface="Arimo"/>
                <a:sym typeface="Arimo"/>
              </a:rPr>
              <a:t>*Noting that programing may vary </a:t>
            </a:r>
          </a:p>
        </p:txBody>
      </p:sp>
      <p:sp>
        <p:nvSpPr>
          <p:cNvPr name="TextBox 16" id="16"/>
          <p:cNvSpPr txBox="true"/>
          <p:nvPr/>
        </p:nvSpPr>
        <p:spPr>
          <a:xfrm rot="0">
            <a:off x="15432253" y="8477898"/>
            <a:ext cx="2296973" cy="412652"/>
          </a:xfrm>
          <a:prstGeom prst="rect">
            <a:avLst/>
          </a:prstGeom>
        </p:spPr>
        <p:txBody>
          <a:bodyPr anchor="t" rtlCol="false" tIns="0" lIns="0" bIns="0" rIns="0">
            <a:spAutoFit/>
          </a:bodyPr>
          <a:lstStyle/>
          <a:p>
            <a:pPr algn="r">
              <a:lnSpc>
                <a:spcPts val="3600"/>
              </a:lnSpc>
            </a:pPr>
            <a:r>
              <a:rPr lang="en-US" b="true" sz="3000">
                <a:solidFill>
                  <a:srgbClr val="FFFFFF"/>
                </a:solidFill>
                <a:latin typeface="Arimo Bold"/>
                <a:ea typeface="Arimo Bold"/>
                <a:cs typeface="Arimo Bold"/>
                <a:sym typeface="Arimo Bold"/>
              </a:rPr>
              <a:t>NOVEMBER</a:t>
            </a:r>
          </a:p>
        </p:txBody>
      </p:sp>
      <p:sp>
        <p:nvSpPr>
          <p:cNvPr name="TextBox 17" id="17"/>
          <p:cNvSpPr txBox="true"/>
          <p:nvPr/>
        </p:nvSpPr>
        <p:spPr>
          <a:xfrm rot="0">
            <a:off x="16404546" y="9023747"/>
            <a:ext cx="1324632" cy="295351"/>
          </a:xfrm>
          <a:prstGeom prst="rect">
            <a:avLst/>
          </a:prstGeom>
        </p:spPr>
        <p:txBody>
          <a:bodyPr anchor="t" rtlCol="false" tIns="0" lIns="0" bIns="0" rIns="0">
            <a:spAutoFit/>
          </a:bodyPr>
          <a:lstStyle/>
          <a:p>
            <a:pPr algn="r">
              <a:lnSpc>
                <a:spcPts val="2592"/>
              </a:lnSpc>
            </a:pPr>
            <a:r>
              <a:rPr lang="en-US" sz="1800">
                <a:solidFill>
                  <a:srgbClr val="FFFFFF"/>
                </a:solidFill>
                <a:latin typeface="Arimo"/>
                <a:ea typeface="Arimo"/>
                <a:cs typeface="Arimo"/>
                <a:sym typeface="Arimo"/>
              </a:rPr>
              <a:t>London, UK</a:t>
            </a:r>
          </a:p>
        </p:txBody>
      </p:sp>
      <p:sp>
        <p:nvSpPr>
          <p:cNvPr name="TextBox 18" id="18"/>
          <p:cNvSpPr txBox="true"/>
          <p:nvPr/>
        </p:nvSpPr>
        <p:spPr>
          <a:xfrm rot="0">
            <a:off x="16597217" y="567099"/>
            <a:ext cx="1131961" cy="412652"/>
          </a:xfrm>
          <a:prstGeom prst="rect">
            <a:avLst/>
          </a:prstGeom>
        </p:spPr>
        <p:txBody>
          <a:bodyPr anchor="t" rtlCol="false" tIns="0" lIns="0" bIns="0" rIns="0">
            <a:spAutoFit/>
          </a:bodyPr>
          <a:lstStyle/>
          <a:p>
            <a:pPr algn="r">
              <a:lnSpc>
                <a:spcPts val="3600"/>
              </a:lnSpc>
            </a:pPr>
            <a:r>
              <a:rPr lang="en-US" b="true" sz="3000">
                <a:solidFill>
                  <a:srgbClr val="FFFFFF"/>
                </a:solidFill>
                <a:latin typeface="Arimo Bold"/>
                <a:ea typeface="Arimo Bold"/>
                <a:cs typeface="Arimo Bold"/>
                <a:sym typeface="Arimo Bold"/>
              </a:rPr>
              <a:t>15-17</a:t>
            </a:r>
          </a:p>
        </p:txBody>
      </p:sp>
      <p:sp>
        <p:nvSpPr>
          <p:cNvPr name="TextBox 19" id="19"/>
          <p:cNvSpPr txBox="true"/>
          <p:nvPr/>
        </p:nvSpPr>
        <p:spPr>
          <a:xfrm rot="0">
            <a:off x="16751265" y="948099"/>
            <a:ext cx="977932" cy="295351"/>
          </a:xfrm>
          <a:prstGeom prst="rect">
            <a:avLst/>
          </a:prstGeom>
        </p:spPr>
        <p:txBody>
          <a:bodyPr anchor="t" rtlCol="false" tIns="0" lIns="0" bIns="0" rIns="0">
            <a:spAutoFit/>
          </a:bodyPr>
          <a:lstStyle/>
          <a:p>
            <a:pPr algn="r">
              <a:lnSpc>
                <a:spcPts val="2592"/>
              </a:lnSpc>
            </a:pPr>
            <a:r>
              <a:rPr lang="en-US" sz="1800">
                <a:solidFill>
                  <a:srgbClr val="FFFFFF"/>
                </a:solidFill>
                <a:latin typeface="Arimo"/>
                <a:ea typeface="Arimo"/>
                <a:cs typeface="Arimo"/>
                <a:sym typeface="Arimo"/>
              </a:rPr>
              <a:t>Olympia</a:t>
            </a:r>
          </a:p>
        </p:txBody>
      </p:sp>
      <p:sp>
        <p:nvSpPr>
          <p:cNvPr name="TextBox 20" id="20"/>
          <p:cNvSpPr txBox="true"/>
          <p:nvPr/>
        </p:nvSpPr>
        <p:spPr>
          <a:xfrm rot="0">
            <a:off x="588045"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 Prospectus </a:t>
            </a:r>
          </a:p>
          <a:p>
            <a:pPr algn="l">
              <a:lnSpc>
                <a:spcPts val="6336"/>
              </a:lnSpc>
            </a:pPr>
            <a:r>
              <a:rPr lang="en-US" sz="4800">
                <a:solidFill>
                  <a:srgbClr val="FFFFFF"/>
                </a:solidFill>
                <a:latin typeface="Arimo"/>
                <a:ea typeface="Arimo"/>
                <a:cs typeface="Arimo"/>
                <a:sym typeface="Arimo"/>
              </a:rPr>
              <a:t>2026</a:t>
            </a:r>
          </a:p>
        </p:txBody>
      </p:sp>
      <p:grpSp>
        <p:nvGrpSpPr>
          <p:cNvPr name="Group 21" id="21"/>
          <p:cNvGrpSpPr/>
          <p:nvPr/>
        </p:nvGrpSpPr>
        <p:grpSpPr>
          <a:xfrm rot="0">
            <a:off x="17398155" y="9612382"/>
            <a:ext cx="331051" cy="296570"/>
            <a:chOff x="0" y="0"/>
            <a:chExt cx="441401" cy="395427"/>
          </a:xfrm>
        </p:grpSpPr>
        <p:sp>
          <p:nvSpPr>
            <p:cNvPr name="Freeform 22" id="22"/>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5"/>
              <a:stretch>
                <a:fillRect l="0" t="0" r="11" b="12"/>
              </a:stretch>
            </a:blipFill>
          </p:spPr>
        </p:sp>
      </p:grpSp>
      <p:sp>
        <p:nvSpPr>
          <p:cNvPr name="AutoShape 23" id="23"/>
          <p:cNvSpPr/>
          <p:nvPr/>
        </p:nvSpPr>
        <p:spPr>
          <a:xfrm rot="5349660">
            <a:off x="1287809" y="3968639"/>
            <a:ext cx="1301391" cy="0"/>
          </a:xfrm>
          <a:prstGeom prst="line">
            <a:avLst/>
          </a:prstGeom>
          <a:ln cap="rnd" w="9525">
            <a:solidFill>
              <a:srgbClr val="AA67FB"/>
            </a:solidFill>
            <a:prstDash val="solid"/>
            <a:headEnd type="none" len="sm" w="sm"/>
            <a:tailEnd type="none" len="sm" w="sm"/>
          </a:ln>
        </p:spPr>
      </p:sp>
      <p:sp>
        <p:nvSpPr>
          <p:cNvPr name="AutoShape 24" id="24"/>
          <p:cNvSpPr/>
          <p:nvPr/>
        </p:nvSpPr>
        <p:spPr>
          <a:xfrm rot="5349660">
            <a:off x="1287809" y="5980138"/>
            <a:ext cx="1301391" cy="0"/>
          </a:xfrm>
          <a:prstGeom prst="line">
            <a:avLst/>
          </a:prstGeom>
          <a:ln cap="rnd" w="9525">
            <a:solidFill>
              <a:srgbClr val="AA67FB"/>
            </a:solidFill>
            <a:prstDash val="solid"/>
            <a:headEnd type="none" len="sm" w="sm"/>
            <a:tailEnd type="none" len="sm" w="sm"/>
          </a:ln>
        </p:spPr>
      </p:sp>
      <p:sp>
        <p:nvSpPr>
          <p:cNvPr name="AutoShape 25" id="25"/>
          <p:cNvSpPr/>
          <p:nvPr/>
        </p:nvSpPr>
        <p:spPr>
          <a:xfrm rot="5349660">
            <a:off x="1287809" y="7991637"/>
            <a:ext cx="1301391" cy="0"/>
          </a:xfrm>
          <a:prstGeom prst="line">
            <a:avLst/>
          </a:prstGeom>
          <a:ln cap="rnd" w="9525">
            <a:solidFill>
              <a:srgbClr val="AA67FB"/>
            </a:solidFill>
            <a:prstDash val="solid"/>
            <a:headEnd type="none" len="sm" w="sm"/>
            <a:tailEnd type="none" len="sm" w="sm"/>
          </a:ln>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48" y="0"/>
            <a:ext cx="18288010" cy="10287000"/>
            <a:chOff x="0" y="0"/>
            <a:chExt cx="24384013"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1154" t="0" r="-1154" b="0"/>
              </a:stretch>
            </a:blipFill>
          </p:spPr>
        </p:sp>
      </p:grpSp>
      <p:sp>
        <p:nvSpPr>
          <p:cNvPr name="TextBox 5" id="5"/>
          <p:cNvSpPr txBox="true"/>
          <p:nvPr/>
        </p:nvSpPr>
        <p:spPr>
          <a:xfrm rot="0">
            <a:off x="577872"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Attendee Expectations</a:t>
            </a:r>
          </a:p>
          <a:p>
            <a:pPr algn="l">
              <a:lnSpc>
                <a:spcPts val="3695"/>
              </a:lnSpc>
            </a:pPr>
          </a:p>
        </p:txBody>
      </p:sp>
      <p:sp>
        <p:nvSpPr>
          <p:cNvPr name="TextBox 6" id="6"/>
          <p:cNvSpPr txBox="true"/>
          <p:nvPr/>
        </p:nvSpPr>
        <p:spPr>
          <a:xfrm rot="0">
            <a:off x="577920" y="1642291"/>
            <a:ext cx="8781002" cy="342452"/>
          </a:xfrm>
          <a:prstGeom prst="rect">
            <a:avLst/>
          </a:prstGeom>
        </p:spPr>
        <p:txBody>
          <a:bodyPr anchor="t" rtlCol="false" tIns="0" lIns="0" bIns="0" rIns="0">
            <a:spAutoFit/>
          </a:bodyPr>
          <a:lstStyle/>
          <a:p>
            <a:pPr algn="l">
              <a:lnSpc>
                <a:spcPts val="3021"/>
              </a:lnSpc>
            </a:pPr>
            <a:r>
              <a:rPr lang="en-US" sz="2518">
                <a:solidFill>
                  <a:srgbClr val="FFFFFF"/>
                </a:solidFill>
                <a:latin typeface="Arimo"/>
                <a:ea typeface="Arimo"/>
                <a:cs typeface="Arimo"/>
                <a:sym typeface="Arimo"/>
              </a:rPr>
              <a:t>FOR BREAKPOINT 2026 WE EXPECT:</a:t>
            </a:r>
          </a:p>
        </p:txBody>
      </p:sp>
      <p:sp>
        <p:nvSpPr>
          <p:cNvPr name="TextBox 7" id="7"/>
          <p:cNvSpPr txBox="true"/>
          <p:nvPr/>
        </p:nvSpPr>
        <p:spPr>
          <a:xfrm rot="0">
            <a:off x="577948" y="2283600"/>
            <a:ext cx="8434197" cy="984971"/>
          </a:xfrm>
          <a:prstGeom prst="rect">
            <a:avLst/>
          </a:prstGeom>
        </p:spPr>
        <p:txBody>
          <a:bodyPr anchor="t" rtlCol="false" tIns="0" lIns="0" bIns="0" rIns="0">
            <a:spAutoFit/>
          </a:bodyPr>
          <a:lstStyle/>
          <a:p>
            <a:pPr algn="l">
              <a:lnSpc>
                <a:spcPts val="8157"/>
              </a:lnSpc>
            </a:pPr>
            <a:r>
              <a:rPr lang="en-US" sz="6798">
                <a:solidFill>
                  <a:srgbClr val="AA67FB"/>
                </a:solidFill>
                <a:latin typeface="Arimo"/>
                <a:ea typeface="Arimo"/>
                <a:cs typeface="Arimo"/>
                <a:sym typeface="Arimo"/>
              </a:rPr>
              <a:t>7K+ ATTENDEES</a:t>
            </a:r>
          </a:p>
        </p:txBody>
      </p:sp>
      <p:sp>
        <p:nvSpPr>
          <p:cNvPr name="TextBox 8" id="8"/>
          <p:cNvSpPr txBox="true"/>
          <p:nvPr/>
        </p:nvSpPr>
        <p:spPr>
          <a:xfrm rot="0">
            <a:off x="577882" y="4730944"/>
            <a:ext cx="7217997" cy="778954"/>
          </a:xfrm>
          <a:prstGeom prst="rect">
            <a:avLst/>
          </a:prstGeom>
        </p:spPr>
        <p:txBody>
          <a:bodyPr anchor="t" rtlCol="false" tIns="0" lIns="0" bIns="0" rIns="0">
            <a:spAutoFit/>
          </a:bodyPr>
          <a:lstStyle/>
          <a:p>
            <a:pPr algn="l">
              <a:lnSpc>
                <a:spcPts val="2900"/>
              </a:lnSpc>
            </a:pPr>
            <a:r>
              <a:rPr lang="en-US" sz="2014">
                <a:solidFill>
                  <a:srgbClr val="FFFFFF"/>
                </a:solidFill>
                <a:latin typeface="Arimo"/>
                <a:ea typeface="Arimo"/>
                <a:cs typeface="Arimo"/>
                <a:sym typeface="Arimo"/>
              </a:rPr>
              <a:t>Please note we do not share our attendee lists </a:t>
            </a:r>
          </a:p>
          <a:p>
            <a:pPr algn="l">
              <a:lnSpc>
                <a:spcPts val="2900"/>
              </a:lnSpc>
            </a:pPr>
            <a:r>
              <a:rPr lang="en-US" sz="2014">
                <a:solidFill>
                  <a:srgbClr val="FFFFFF"/>
                </a:solidFill>
                <a:latin typeface="Arimo"/>
                <a:ea typeface="Arimo"/>
                <a:cs typeface="Arimo"/>
                <a:sym typeface="Arimo"/>
              </a:rPr>
              <a:t>In any way, shape or form… (don’t ask, thanks!)</a:t>
            </a:r>
          </a:p>
        </p:txBody>
      </p:sp>
      <p:sp>
        <p:nvSpPr>
          <p:cNvPr name="TextBox 9" id="9"/>
          <p:cNvSpPr txBox="true"/>
          <p:nvPr/>
        </p:nvSpPr>
        <p:spPr>
          <a:xfrm rot="0">
            <a:off x="578101" y="3543052"/>
            <a:ext cx="1618802" cy="893997"/>
          </a:xfrm>
          <a:prstGeom prst="rect">
            <a:avLst/>
          </a:prstGeom>
        </p:spPr>
        <p:txBody>
          <a:bodyPr anchor="t" rtlCol="false" tIns="0" lIns="0" bIns="0" rIns="0">
            <a:spAutoFit/>
          </a:bodyPr>
          <a:lstStyle/>
          <a:p>
            <a:pPr algn="l">
              <a:lnSpc>
                <a:spcPts val="3625"/>
              </a:lnSpc>
            </a:pPr>
            <a:r>
              <a:rPr lang="en-US" sz="2518">
                <a:solidFill>
                  <a:srgbClr val="FFFFFF"/>
                </a:solidFill>
                <a:latin typeface="Arimo"/>
                <a:ea typeface="Arimo"/>
                <a:cs typeface="Arimo"/>
                <a:sym typeface="Arimo"/>
              </a:rPr>
              <a:t>from 100+</a:t>
            </a:r>
          </a:p>
          <a:p>
            <a:pPr algn="l">
              <a:lnSpc>
                <a:spcPts val="3625"/>
              </a:lnSpc>
            </a:pPr>
            <a:r>
              <a:rPr lang="en-US" sz="2518">
                <a:solidFill>
                  <a:srgbClr val="FFFFFF"/>
                </a:solidFill>
                <a:latin typeface="Arimo"/>
                <a:ea typeface="Arimo"/>
                <a:cs typeface="Arimo"/>
                <a:sym typeface="Arimo"/>
              </a:rPr>
              <a:t>countries</a:t>
            </a:r>
          </a:p>
        </p:txBody>
      </p:sp>
      <p:sp>
        <p:nvSpPr>
          <p:cNvPr name="TextBox 10" id="10"/>
          <p:cNvSpPr txBox="true"/>
          <p:nvPr/>
        </p:nvSpPr>
        <p:spPr>
          <a:xfrm rot="0">
            <a:off x="3052334" y="3543033"/>
            <a:ext cx="3025797" cy="893997"/>
          </a:xfrm>
          <a:prstGeom prst="rect">
            <a:avLst/>
          </a:prstGeom>
        </p:spPr>
        <p:txBody>
          <a:bodyPr anchor="t" rtlCol="false" tIns="0" lIns="0" bIns="0" rIns="0">
            <a:spAutoFit/>
          </a:bodyPr>
          <a:lstStyle/>
          <a:p>
            <a:pPr algn="l">
              <a:lnSpc>
                <a:spcPts val="3625"/>
              </a:lnSpc>
            </a:pPr>
            <a:r>
              <a:rPr lang="en-US" sz="2518">
                <a:solidFill>
                  <a:srgbClr val="FFFFFF"/>
                </a:solidFill>
                <a:latin typeface="Arimo"/>
                <a:ea typeface="Arimo"/>
                <a:cs typeface="Arimo"/>
                <a:sym typeface="Arimo"/>
              </a:rPr>
              <a:t>100+ product</a:t>
            </a:r>
          </a:p>
          <a:p>
            <a:pPr algn="l">
              <a:lnSpc>
                <a:spcPts val="3625"/>
              </a:lnSpc>
            </a:pPr>
            <a:r>
              <a:rPr lang="en-US" sz="2518">
                <a:solidFill>
                  <a:srgbClr val="FFFFFF"/>
                </a:solidFill>
                <a:latin typeface="Arimo"/>
                <a:ea typeface="Arimo"/>
                <a:cs typeface="Arimo"/>
                <a:sym typeface="Arimo"/>
              </a:rPr>
              <a:t>announcements</a:t>
            </a:r>
          </a:p>
        </p:txBody>
      </p:sp>
      <p:sp>
        <p:nvSpPr>
          <p:cNvPr name="TextBox 11" id="11"/>
          <p:cNvSpPr txBox="true"/>
          <p:nvPr/>
        </p:nvSpPr>
        <p:spPr>
          <a:xfrm rot="0">
            <a:off x="6688522" y="3543033"/>
            <a:ext cx="2670000" cy="455400"/>
          </a:xfrm>
          <a:prstGeom prst="rect">
            <a:avLst/>
          </a:prstGeom>
        </p:spPr>
        <p:txBody>
          <a:bodyPr anchor="t" rtlCol="false" tIns="0" lIns="0" bIns="0" rIns="0">
            <a:spAutoFit/>
          </a:bodyPr>
          <a:lstStyle/>
          <a:p>
            <a:pPr algn="l">
              <a:lnSpc>
                <a:spcPts val="3625"/>
              </a:lnSpc>
            </a:pPr>
            <a:r>
              <a:rPr lang="en-US" sz="2518">
                <a:solidFill>
                  <a:srgbClr val="FFFFFF"/>
                </a:solidFill>
                <a:latin typeface="Arimo"/>
                <a:ea typeface="Arimo"/>
                <a:cs typeface="Arimo"/>
                <a:sym typeface="Arimo"/>
              </a:rPr>
              <a:t>Infinite energy</a:t>
            </a:r>
          </a:p>
        </p:txBody>
      </p:sp>
      <p:grpSp>
        <p:nvGrpSpPr>
          <p:cNvPr name="Group 12" id="12"/>
          <p:cNvGrpSpPr/>
          <p:nvPr/>
        </p:nvGrpSpPr>
        <p:grpSpPr>
          <a:xfrm rot="0">
            <a:off x="17381372" y="9612382"/>
            <a:ext cx="331051" cy="296570"/>
            <a:chOff x="0" y="0"/>
            <a:chExt cx="441401" cy="395427"/>
          </a:xfrm>
        </p:grpSpPr>
        <p:sp>
          <p:nvSpPr>
            <p:cNvPr name="Freeform 13" id="13"/>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5"/>
              <a:stretch>
                <a:fillRect l="0" t="0" r="11" b="12"/>
              </a:stretch>
            </a:blipFill>
          </p:spPr>
        </p:sp>
      </p:grpSp>
      <p:sp>
        <p:nvSpPr>
          <p:cNvPr name="AutoShape 14" id="14"/>
          <p:cNvSpPr/>
          <p:nvPr/>
        </p:nvSpPr>
        <p:spPr>
          <a:xfrm rot="5321760">
            <a:off x="2135267" y="4023389"/>
            <a:ext cx="837067" cy="0"/>
          </a:xfrm>
          <a:prstGeom prst="line">
            <a:avLst/>
          </a:prstGeom>
          <a:ln cap="rnd" w="9525">
            <a:solidFill>
              <a:srgbClr val="AA67FB"/>
            </a:solidFill>
            <a:prstDash val="solid"/>
            <a:headEnd type="none" len="sm" w="sm"/>
            <a:tailEnd type="none" len="sm" w="sm"/>
          </a:ln>
        </p:spPr>
      </p:sp>
      <p:sp>
        <p:nvSpPr>
          <p:cNvPr name="AutoShape 15" id="15"/>
          <p:cNvSpPr/>
          <p:nvPr/>
        </p:nvSpPr>
        <p:spPr>
          <a:xfrm rot="5321760">
            <a:off x="5659469" y="4023389"/>
            <a:ext cx="837067" cy="0"/>
          </a:xfrm>
          <a:prstGeom prst="line">
            <a:avLst/>
          </a:prstGeom>
          <a:ln cap="rnd" w="9525">
            <a:solidFill>
              <a:srgbClr val="AA67FB"/>
            </a:solidFill>
            <a:prstDash val="solid"/>
            <a:headEnd type="none" len="sm" w="sm"/>
            <a:tailEnd type="none" len="sm" w="sm"/>
          </a:ln>
        </p:spPr>
      </p:sp>
      <p:sp>
        <p:nvSpPr>
          <p:cNvPr name="TextBox 16" id="16"/>
          <p:cNvSpPr txBox="true"/>
          <p:nvPr/>
        </p:nvSpPr>
        <p:spPr>
          <a:xfrm rot="0">
            <a:off x="577901" y="6075378"/>
            <a:ext cx="5144995" cy="700497"/>
          </a:xfrm>
          <a:prstGeom prst="rect">
            <a:avLst/>
          </a:prstGeom>
        </p:spPr>
        <p:txBody>
          <a:bodyPr anchor="t" rtlCol="false" tIns="0" lIns="0" bIns="0" rIns="0">
            <a:spAutoFit/>
          </a:bodyPr>
          <a:lstStyle/>
          <a:p>
            <a:pPr algn="l">
              <a:lnSpc>
                <a:spcPts val="2824"/>
              </a:lnSpc>
            </a:pPr>
            <a:r>
              <a:rPr lang="en-US" sz="2140">
                <a:solidFill>
                  <a:srgbClr val="AA67FB"/>
                </a:solidFill>
                <a:latin typeface="Arimo"/>
                <a:ea typeface="Arimo"/>
                <a:cs typeface="Arimo"/>
                <a:sym typeface="Arimo"/>
              </a:rPr>
              <a:t>Registration</a:t>
            </a:r>
          </a:p>
        </p:txBody>
      </p:sp>
      <p:sp>
        <p:nvSpPr>
          <p:cNvPr name="TextBox 17" id="17"/>
          <p:cNvSpPr txBox="true"/>
          <p:nvPr/>
        </p:nvSpPr>
        <p:spPr>
          <a:xfrm rot="0">
            <a:off x="577748" y="7273795"/>
            <a:ext cx="6528521" cy="700345"/>
          </a:xfrm>
          <a:prstGeom prst="rect">
            <a:avLst/>
          </a:prstGeom>
        </p:spPr>
        <p:txBody>
          <a:bodyPr anchor="t" rtlCol="false" tIns="0" lIns="0" bIns="0" rIns="0">
            <a:spAutoFit/>
          </a:bodyPr>
          <a:lstStyle/>
          <a:p>
            <a:pPr algn="l">
              <a:lnSpc>
                <a:spcPts val="2824"/>
              </a:lnSpc>
            </a:pPr>
            <a:r>
              <a:rPr lang="en-US" sz="2140">
                <a:solidFill>
                  <a:srgbClr val="AA67FB"/>
                </a:solidFill>
                <a:latin typeface="Arimo"/>
                <a:ea typeface="Arimo"/>
                <a:cs typeface="Arimo"/>
                <a:sym typeface="Arimo"/>
              </a:rPr>
              <a:t>Interested in Speaking</a:t>
            </a:r>
          </a:p>
        </p:txBody>
      </p:sp>
      <p:sp>
        <p:nvSpPr>
          <p:cNvPr name="TextBox 18" id="18"/>
          <p:cNvSpPr txBox="true"/>
          <p:nvPr/>
        </p:nvSpPr>
        <p:spPr>
          <a:xfrm rot="0">
            <a:off x="577748" y="7573423"/>
            <a:ext cx="6810280" cy="292760"/>
          </a:xfrm>
          <a:prstGeom prst="rect">
            <a:avLst/>
          </a:prstGeom>
        </p:spPr>
        <p:txBody>
          <a:bodyPr anchor="t" rtlCol="false" tIns="0" lIns="0" bIns="0" rIns="0">
            <a:spAutoFit/>
          </a:bodyPr>
          <a:lstStyle/>
          <a:p>
            <a:pPr algn="l">
              <a:lnSpc>
                <a:spcPts val="2617"/>
              </a:lnSpc>
            </a:pPr>
            <a:r>
              <a:rPr lang="en-US" b="true" sz="1818">
                <a:solidFill>
                  <a:srgbClr val="FFFFFF"/>
                </a:solidFill>
                <a:latin typeface="Arimo Bold"/>
                <a:ea typeface="Arimo Bold"/>
                <a:cs typeface="Arimo Bold"/>
                <a:sym typeface="Arimo Bold"/>
              </a:rPr>
              <a:t>Sponsorships do not include speaking slots.</a:t>
            </a:r>
          </a:p>
        </p:txBody>
      </p:sp>
      <p:sp>
        <p:nvSpPr>
          <p:cNvPr name="TextBox 19" id="19"/>
          <p:cNvSpPr txBox="true"/>
          <p:nvPr/>
        </p:nvSpPr>
        <p:spPr>
          <a:xfrm rot="0">
            <a:off x="577901" y="8181527"/>
            <a:ext cx="8434064" cy="1429007"/>
          </a:xfrm>
          <a:prstGeom prst="rect">
            <a:avLst/>
          </a:prstGeom>
        </p:spPr>
        <p:txBody>
          <a:bodyPr anchor="t" rtlCol="false" tIns="0" lIns="0" bIns="0" rIns="0">
            <a:spAutoFit/>
          </a:bodyPr>
          <a:lstStyle/>
          <a:p>
            <a:pPr algn="l">
              <a:lnSpc>
                <a:spcPts val="2617"/>
              </a:lnSpc>
            </a:pPr>
            <a:r>
              <a:rPr lang="en-US" sz="1818">
                <a:solidFill>
                  <a:srgbClr val="FFFFFF"/>
                </a:solidFill>
                <a:latin typeface="Arimo"/>
                <a:ea typeface="Arimo"/>
                <a:cs typeface="Arimo"/>
                <a:sym typeface="Arimo"/>
              </a:rPr>
              <a:t>***Speakers are vetted independently of sponsorship support. </a:t>
            </a:r>
          </a:p>
          <a:p>
            <a:pPr algn="l">
              <a:lnSpc>
                <a:spcPts val="2617"/>
              </a:lnSpc>
            </a:pPr>
            <a:r>
              <a:rPr lang="en-US" sz="1818">
                <a:solidFill>
                  <a:srgbClr val="FFFFFF"/>
                </a:solidFill>
                <a:latin typeface="Arimo"/>
                <a:ea typeface="Arimo"/>
                <a:cs typeface="Arimo"/>
                <a:sym typeface="Arimo"/>
              </a:rPr>
              <a:t>To be considered, tell us more about why you should take the stage. Applications will go live on the </a:t>
            </a:r>
            <a:r>
              <a:rPr lang="en-US" sz="1818" u="sng">
                <a:solidFill>
                  <a:srgbClr val="FFFFFF"/>
                </a:solidFill>
                <a:latin typeface="Arimo"/>
                <a:ea typeface="Arimo"/>
                <a:cs typeface="Arimo"/>
                <a:sym typeface="Arimo"/>
              </a:rPr>
              <a:t>Solana </a:t>
            </a:r>
            <a:r>
              <a:rPr lang="en-US" sz="1818" u="sng">
                <a:solidFill>
                  <a:srgbClr val="FFFFFF"/>
                </a:solidFill>
                <a:latin typeface="Arimo"/>
                <a:ea typeface="Arimo"/>
                <a:cs typeface="Arimo"/>
                <a:sym typeface="Arimo"/>
                <a:hlinkClick r:id="rId6" tooltip="https://solana.com/breakpoint"/>
              </a:rPr>
              <a:t>website</a:t>
            </a:r>
            <a:r>
              <a:rPr lang="en-US" sz="1818">
                <a:solidFill>
                  <a:srgbClr val="FFFFFF"/>
                </a:solidFill>
                <a:latin typeface="Arimo"/>
                <a:ea typeface="Arimo"/>
                <a:cs typeface="Arimo"/>
                <a:sym typeface="Arimo"/>
              </a:rPr>
              <a:t> in the Summer of 2026.</a:t>
            </a:r>
          </a:p>
        </p:txBody>
      </p:sp>
      <p:sp>
        <p:nvSpPr>
          <p:cNvPr name="TextBox 20" id="20"/>
          <p:cNvSpPr txBox="true"/>
          <p:nvPr/>
        </p:nvSpPr>
        <p:spPr>
          <a:xfrm rot="0">
            <a:off x="577891" y="6426537"/>
            <a:ext cx="5303653" cy="292760"/>
          </a:xfrm>
          <a:prstGeom prst="rect">
            <a:avLst/>
          </a:prstGeom>
        </p:spPr>
        <p:txBody>
          <a:bodyPr anchor="t" rtlCol="false" tIns="0" lIns="0" bIns="0" rIns="0">
            <a:spAutoFit/>
          </a:bodyPr>
          <a:lstStyle/>
          <a:p>
            <a:pPr algn="l">
              <a:lnSpc>
                <a:spcPts val="2617"/>
              </a:lnSpc>
            </a:pPr>
            <a:r>
              <a:rPr lang="en-US" sz="1818" u="sng">
                <a:solidFill>
                  <a:srgbClr val="FFFFFF"/>
                </a:solidFill>
                <a:latin typeface="Arimo"/>
                <a:ea typeface="Arimo"/>
                <a:cs typeface="Arimo"/>
                <a:sym typeface="Arimo"/>
                <a:hlinkClick r:id="rId7" tooltip="https://luma.com/breakpoint2026"/>
              </a:rPr>
              <a:t>Register at: solana.com/breakpoint</a:t>
            </a:r>
          </a:p>
          <a:p>
            <a:pPr algn="l">
              <a:lnSpc>
                <a:spcPts val="4031"/>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10" cy="10287000"/>
            <a:chOff x="0" y="0"/>
            <a:chExt cx="24384013"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1154" t="0" r="-1154" b="0"/>
              </a:stretch>
            </a:blipFill>
          </p:spPr>
        </p:sp>
      </p:grpSp>
      <p:sp>
        <p:nvSpPr>
          <p:cNvPr name="TextBox 5" id="5"/>
          <p:cNvSpPr txBox="true"/>
          <p:nvPr/>
        </p:nvSpPr>
        <p:spPr>
          <a:xfrm rot="0">
            <a:off x="577748"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Olympia</a:t>
            </a:r>
          </a:p>
          <a:p>
            <a:pPr algn="l">
              <a:lnSpc>
                <a:spcPts val="3695"/>
              </a:lnSpc>
            </a:pPr>
          </a:p>
        </p:txBody>
      </p:sp>
      <p:sp>
        <p:nvSpPr>
          <p:cNvPr name="TextBox 6" id="6"/>
          <p:cNvSpPr txBox="true"/>
          <p:nvPr/>
        </p:nvSpPr>
        <p:spPr>
          <a:xfrm rot="0">
            <a:off x="577748" y="1150677"/>
            <a:ext cx="4669803" cy="301723"/>
          </a:xfrm>
          <a:prstGeom prst="rect">
            <a:avLst/>
          </a:prstGeom>
        </p:spPr>
        <p:txBody>
          <a:bodyPr anchor="t" rtlCol="false" tIns="0" lIns="0" bIns="0" rIns="0">
            <a:spAutoFit/>
          </a:bodyPr>
          <a:lstStyle/>
          <a:p>
            <a:pPr algn="l">
              <a:lnSpc>
                <a:spcPts val="2879"/>
              </a:lnSpc>
            </a:pPr>
            <a:r>
              <a:rPr lang="en-US" sz="2400">
                <a:solidFill>
                  <a:srgbClr val="FFFFFF"/>
                </a:solidFill>
                <a:latin typeface="Arimo"/>
                <a:ea typeface="Arimo"/>
                <a:cs typeface="Arimo"/>
                <a:sym typeface="Arimo"/>
              </a:rPr>
              <a:t>LONDON</a:t>
            </a:r>
          </a:p>
        </p:txBody>
      </p:sp>
      <p:sp>
        <p:nvSpPr>
          <p:cNvPr name="TextBox 7" id="7"/>
          <p:cNvSpPr txBox="true"/>
          <p:nvPr/>
        </p:nvSpPr>
        <p:spPr>
          <a:xfrm rot="0">
            <a:off x="577748" y="1924679"/>
            <a:ext cx="6718202" cy="3574275"/>
          </a:xfrm>
          <a:prstGeom prst="rect">
            <a:avLst/>
          </a:prstGeom>
        </p:spPr>
        <p:txBody>
          <a:bodyPr anchor="t" rtlCol="false" tIns="0" lIns="0" bIns="0" rIns="0">
            <a:spAutoFit/>
          </a:bodyPr>
          <a:lstStyle/>
          <a:p>
            <a:pPr algn="l">
              <a:lnSpc>
                <a:spcPts val="3358"/>
              </a:lnSpc>
            </a:pPr>
            <a:r>
              <a:rPr lang="en-US" sz="2332">
                <a:solidFill>
                  <a:srgbClr val="AA67FB"/>
                </a:solidFill>
                <a:latin typeface="Arimo"/>
                <a:ea typeface="Arimo"/>
                <a:cs typeface="Arimo"/>
                <a:sym typeface="Arimo"/>
              </a:rPr>
              <a:t>Olympia London</a:t>
            </a:r>
            <a:r>
              <a:rPr lang="en-US" sz="2332">
                <a:solidFill>
                  <a:srgbClr val="FFFFFF"/>
                </a:solidFill>
                <a:latin typeface="Arimo"/>
                <a:ea typeface="Arimo"/>
                <a:cs typeface="Arimo"/>
                <a:sym typeface="Arimo"/>
              </a:rPr>
              <a:t> offers over 430,000 ft² of event space across seven venues, with soaring  19-meter ceilings, large loading access, and integrated production infrastructure.</a:t>
            </a:r>
          </a:p>
        </p:txBody>
      </p:sp>
      <p:sp>
        <p:nvSpPr>
          <p:cNvPr name="TextBox 8" id="8"/>
          <p:cNvSpPr txBox="true"/>
          <p:nvPr/>
        </p:nvSpPr>
        <p:spPr>
          <a:xfrm rot="0">
            <a:off x="577748" y="3834727"/>
            <a:ext cx="6718202" cy="3731628"/>
          </a:xfrm>
          <a:prstGeom prst="rect">
            <a:avLst/>
          </a:prstGeom>
        </p:spPr>
        <p:txBody>
          <a:bodyPr anchor="t" rtlCol="false" tIns="0" lIns="0" bIns="0" rIns="0">
            <a:spAutoFit/>
          </a:bodyPr>
          <a:lstStyle/>
          <a:p>
            <a:pPr algn="l">
              <a:lnSpc>
                <a:spcPts val="3917"/>
              </a:lnSpc>
            </a:pPr>
            <a:r>
              <a:rPr lang="en-US" sz="2332">
                <a:solidFill>
                  <a:srgbClr val="FFFFFF"/>
                </a:solidFill>
                <a:latin typeface="Arimo"/>
                <a:ea typeface="Arimo"/>
                <a:cs typeface="Arimo"/>
                <a:sym typeface="Arimo"/>
              </a:rPr>
              <a:t>Located in West Kensington with excellent transport links, it accommodates everything from 10,000-person exhibitions to high-end conferences, live shows, and brand activations.</a:t>
            </a:r>
          </a:p>
          <a:p>
            <a:pPr algn="l">
              <a:lnSpc>
                <a:spcPts val="4703"/>
              </a:lnSpc>
            </a:pPr>
          </a:p>
          <a:p>
            <a:pPr algn="l">
              <a:lnSpc>
                <a:spcPts val="3917"/>
              </a:lnSpc>
            </a:pPr>
            <a:r>
              <a:rPr lang="en-US" sz="2332">
                <a:solidFill>
                  <a:srgbClr val="FFFFFF"/>
                </a:solidFill>
                <a:latin typeface="Arimo"/>
                <a:ea typeface="Arimo"/>
                <a:cs typeface="Arimo"/>
                <a:sym typeface="Arimo"/>
              </a:rPr>
              <a:t>Breakpoint 2026 will take place in </a:t>
            </a:r>
          </a:p>
          <a:p>
            <a:pPr algn="l">
              <a:lnSpc>
                <a:spcPts val="3917"/>
              </a:lnSpc>
            </a:pPr>
            <a:r>
              <a:rPr lang="en-US" sz="2332">
                <a:solidFill>
                  <a:srgbClr val="FFFFFF"/>
                </a:solidFill>
                <a:latin typeface="Arimo"/>
                <a:ea typeface="Arimo"/>
                <a:cs typeface="Arimo"/>
                <a:sym typeface="Arimo"/>
              </a:rPr>
              <a:t>the </a:t>
            </a:r>
            <a:r>
              <a:rPr lang="en-US" sz="2332">
                <a:solidFill>
                  <a:srgbClr val="AA67FB"/>
                </a:solidFill>
                <a:latin typeface="Arimo"/>
                <a:ea typeface="Arimo"/>
                <a:cs typeface="Arimo"/>
                <a:sym typeface="Arimo"/>
              </a:rPr>
              <a:t>Grand Hall </a:t>
            </a:r>
            <a:r>
              <a:rPr lang="en-US" sz="2332">
                <a:solidFill>
                  <a:srgbClr val="FFFFFF"/>
                </a:solidFill>
                <a:latin typeface="Arimo"/>
                <a:ea typeface="Arimo"/>
                <a:cs typeface="Arimo"/>
                <a:sym typeface="Arimo"/>
              </a:rPr>
              <a:t>and the </a:t>
            </a:r>
            <a:r>
              <a:rPr lang="en-US" sz="2332">
                <a:solidFill>
                  <a:srgbClr val="AA67FB"/>
                </a:solidFill>
                <a:latin typeface="Arimo"/>
                <a:ea typeface="Arimo"/>
                <a:cs typeface="Arimo"/>
                <a:sym typeface="Arimo"/>
              </a:rPr>
              <a:t>West Hall Level 1</a:t>
            </a:r>
            <a:r>
              <a:rPr lang="en-US" sz="2332">
                <a:solidFill>
                  <a:srgbClr val="FFFFFF"/>
                </a:solidFill>
                <a:latin typeface="Arimo"/>
                <a:ea typeface="Arimo"/>
                <a:cs typeface="Arimo"/>
                <a:sym typeface="Arimo"/>
              </a:rPr>
              <a:t>.</a:t>
            </a:r>
          </a:p>
        </p:txBody>
      </p:sp>
      <p:grpSp>
        <p:nvGrpSpPr>
          <p:cNvPr name="Group 9" id="9"/>
          <p:cNvGrpSpPr/>
          <p:nvPr/>
        </p:nvGrpSpPr>
        <p:grpSpPr>
          <a:xfrm rot="0">
            <a:off x="10534250" y="1696098"/>
            <a:ext cx="7753750" cy="6894805"/>
            <a:chOff x="0" y="0"/>
            <a:chExt cx="10338333" cy="9193073"/>
          </a:xfrm>
        </p:grpSpPr>
        <p:sp>
          <p:nvSpPr>
            <p:cNvPr name="Freeform 10" id="10"/>
            <p:cNvSpPr/>
            <p:nvPr/>
          </p:nvSpPr>
          <p:spPr>
            <a:xfrm flipH="false" flipV="false" rot="0">
              <a:off x="0" y="0"/>
              <a:ext cx="10338308" cy="9193022"/>
            </a:xfrm>
            <a:custGeom>
              <a:avLst/>
              <a:gdLst/>
              <a:ahLst/>
              <a:cxnLst/>
              <a:rect r="r" b="b" t="t" l="l"/>
              <a:pathLst>
                <a:path h="9193022" w="10338308">
                  <a:moveTo>
                    <a:pt x="0" y="0"/>
                  </a:moveTo>
                  <a:lnTo>
                    <a:pt x="10338308" y="0"/>
                  </a:lnTo>
                  <a:lnTo>
                    <a:pt x="10338308" y="9193022"/>
                  </a:lnTo>
                  <a:lnTo>
                    <a:pt x="0" y="9193022"/>
                  </a:lnTo>
                  <a:lnTo>
                    <a:pt x="0" y="0"/>
                  </a:lnTo>
                  <a:close/>
                </a:path>
              </a:pathLst>
            </a:custGeom>
            <a:blipFill>
              <a:blip r:embed="rId5"/>
              <a:stretch>
                <a:fillRect l="0" t="0" r="0" b="-12"/>
              </a:stretch>
            </a:blipFill>
          </p:spPr>
        </p:sp>
      </p:grpSp>
      <p:sp>
        <p:nvSpPr>
          <p:cNvPr name="TextBox 11" id="11"/>
          <p:cNvSpPr txBox="true"/>
          <p:nvPr/>
        </p:nvSpPr>
        <p:spPr>
          <a:xfrm rot="0">
            <a:off x="577748" y="8276577"/>
            <a:ext cx="1721996" cy="335928"/>
          </a:xfrm>
          <a:prstGeom prst="rect">
            <a:avLst/>
          </a:prstGeom>
        </p:spPr>
        <p:txBody>
          <a:bodyPr anchor="t" rtlCol="false" tIns="0" lIns="0" bIns="0" rIns="0">
            <a:spAutoFit/>
          </a:bodyPr>
          <a:lstStyle/>
          <a:p>
            <a:pPr algn="l">
              <a:lnSpc>
                <a:spcPts val="2798"/>
              </a:lnSpc>
            </a:pPr>
            <a:r>
              <a:rPr lang="en-US" sz="2332">
                <a:solidFill>
                  <a:srgbClr val="FFFFFF"/>
                </a:solidFill>
                <a:latin typeface="Arimo"/>
                <a:ea typeface="Arimo"/>
                <a:cs typeface="Arimo"/>
                <a:sym typeface="Arimo"/>
              </a:rPr>
              <a:t>Main Stage</a:t>
            </a:r>
          </a:p>
          <a:p>
            <a:pPr algn="l">
              <a:lnSpc>
                <a:spcPts val="2798"/>
              </a:lnSpc>
            </a:pPr>
            <a:r>
              <a:rPr lang="en-US" sz="2332">
                <a:solidFill>
                  <a:srgbClr val="FFFFFF"/>
                </a:solidFill>
                <a:latin typeface="Arimo"/>
                <a:ea typeface="Arimo"/>
                <a:cs typeface="Arimo"/>
                <a:sym typeface="Arimo"/>
              </a:rPr>
              <a:t>Capacity</a:t>
            </a:r>
          </a:p>
        </p:txBody>
      </p:sp>
      <p:sp>
        <p:nvSpPr>
          <p:cNvPr name="TextBox 12" id="12"/>
          <p:cNvSpPr txBox="true"/>
          <p:nvPr/>
        </p:nvSpPr>
        <p:spPr>
          <a:xfrm rot="0">
            <a:off x="577748" y="8917905"/>
            <a:ext cx="1080602" cy="547878"/>
          </a:xfrm>
          <a:prstGeom prst="rect">
            <a:avLst/>
          </a:prstGeom>
        </p:spPr>
        <p:txBody>
          <a:bodyPr anchor="t" rtlCol="false" tIns="0" lIns="0" bIns="0" rIns="0">
            <a:spAutoFit/>
          </a:bodyPr>
          <a:lstStyle/>
          <a:p>
            <a:pPr algn="l">
              <a:lnSpc>
                <a:spcPts val="3358"/>
              </a:lnSpc>
            </a:pPr>
            <a:r>
              <a:rPr lang="en-US" sz="2332">
                <a:solidFill>
                  <a:srgbClr val="AA67FB"/>
                </a:solidFill>
                <a:latin typeface="Arimo"/>
                <a:ea typeface="Arimo"/>
                <a:cs typeface="Arimo"/>
                <a:sym typeface="Arimo"/>
              </a:rPr>
              <a:t>~1400</a:t>
            </a:r>
          </a:p>
        </p:txBody>
      </p:sp>
      <p:sp>
        <p:nvSpPr>
          <p:cNvPr name="TextBox 13" id="13"/>
          <p:cNvSpPr txBox="true"/>
          <p:nvPr/>
        </p:nvSpPr>
        <p:spPr>
          <a:xfrm rot="0">
            <a:off x="2708186" y="8276606"/>
            <a:ext cx="3314995" cy="490728"/>
          </a:xfrm>
          <a:prstGeom prst="rect">
            <a:avLst/>
          </a:prstGeom>
        </p:spPr>
        <p:txBody>
          <a:bodyPr anchor="t" rtlCol="false" tIns="0" lIns="0" bIns="0" rIns="0">
            <a:spAutoFit/>
          </a:bodyPr>
          <a:lstStyle/>
          <a:p>
            <a:pPr algn="l">
              <a:lnSpc>
                <a:spcPts val="2798"/>
              </a:lnSpc>
            </a:pPr>
            <a:r>
              <a:rPr lang="en-US" sz="2332">
                <a:solidFill>
                  <a:srgbClr val="FFFFFF"/>
                </a:solidFill>
                <a:latin typeface="Arimo"/>
                <a:ea typeface="Arimo"/>
                <a:cs typeface="Arimo"/>
                <a:sym typeface="Arimo"/>
              </a:rPr>
              <a:t>Hospitality Lounge</a:t>
            </a:r>
          </a:p>
          <a:p>
            <a:pPr algn="l">
              <a:lnSpc>
                <a:spcPts val="2798"/>
              </a:lnSpc>
            </a:pPr>
            <a:r>
              <a:rPr lang="en-US" sz="2332">
                <a:solidFill>
                  <a:srgbClr val="FFFFFF"/>
                </a:solidFill>
                <a:latin typeface="Arimo"/>
                <a:ea typeface="Arimo"/>
                <a:cs typeface="Arimo"/>
                <a:sym typeface="Arimo"/>
              </a:rPr>
              <a:t>Capacity</a:t>
            </a:r>
          </a:p>
        </p:txBody>
      </p:sp>
      <p:sp>
        <p:nvSpPr>
          <p:cNvPr name="TextBox 14" id="14"/>
          <p:cNvSpPr txBox="true"/>
          <p:nvPr/>
        </p:nvSpPr>
        <p:spPr>
          <a:xfrm rot="0">
            <a:off x="2732703" y="8917915"/>
            <a:ext cx="2669400" cy="925878"/>
          </a:xfrm>
          <a:prstGeom prst="rect">
            <a:avLst/>
          </a:prstGeom>
        </p:spPr>
        <p:txBody>
          <a:bodyPr anchor="t" rtlCol="false" tIns="0" lIns="0" bIns="0" rIns="0">
            <a:spAutoFit/>
          </a:bodyPr>
          <a:lstStyle/>
          <a:p>
            <a:pPr algn="l">
              <a:lnSpc>
                <a:spcPts val="3358"/>
              </a:lnSpc>
            </a:pPr>
            <a:r>
              <a:rPr lang="en-US" sz="2332">
                <a:solidFill>
                  <a:srgbClr val="AA67FB"/>
                </a:solidFill>
                <a:latin typeface="Arimo"/>
                <a:ea typeface="Arimo"/>
                <a:cs typeface="Arimo"/>
                <a:sym typeface="Arimo"/>
              </a:rPr>
              <a:t>~3000+</a:t>
            </a:r>
          </a:p>
        </p:txBody>
      </p:sp>
      <p:sp>
        <p:nvSpPr>
          <p:cNvPr name="TextBox 15" id="15"/>
          <p:cNvSpPr txBox="true"/>
          <p:nvPr/>
        </p:nvSpPr>
        <p:spPr>
          <a:xfrm rot="0">
            <a:off x="6197860" y="8276606"/>
            <a:ext cx="2376602" cy="335928"/>
          </a:xfrm>
          <a:prstGeom prst="rect">
            <a:avLst/>
          </a:prstGeom>
        </p:spPr>
        <p:txBody>
          <a:bodyPr anchor="t" rtlCol="false" tIns="0" lIns="0" bIns="0" rIns="0">
            <a:spAutoFit/>
          </a:bodyPr>
          <a:lstStyle/>
          <a:p>
            <a:pPr algn="l">
              <a:lnSpc>
                <a:spcPts val="2798"/>
              </a:lnSpc>
            </a:pPr>
            <a:r>
              <a:rPr lang="en-US" sz="2332">
                <a:solidFill>
                  <a:srgbClr val="FFFFFF"/>
                </a:solidFill>
                <a:latin typeface="Arimo"/>
                <a:ea typeface="Arimo"/>
                <a:cs typeface="Arimo"/>
                <a:sym typeface="Arimo"/>
              </a:rPr>
              <a:t>Product HQ</a:t>
            </a:r>
          </a:p>
          <a:p>
            <a:pPr algn="l">
              <a:lnSpc>
                <a:spcPts val="2798"/>
              </a:lnSpc>
            </a:pPr>
            <a:r>
              <a:rPr lang="en-US" sz="2332">
                <a:solidFill>
                  <a:srgbClr val="FFFFFF"/>
                </a:solidFill>
                <a:latin typeface="Arimo"/>
                <a:ea typeface="Arimo"/>
                <a:cs typeface="Arimo"/>
                <a:sym typeface="Arimo"/>
              </a:rPr>
              <a:t>Capacity</a:t>
            </a:r>
          </a:p>
        </p:txBody>
      </p:sp>
      <p:sp>
        <p:nvSpPr>
          <p:cNvPr name="TextBox 16" id="16"/>
          <p:cNvSpPr txBox="true"/>
          <p:nvPr/>
        </p:nvSpPr>
        <p:spPr>
          <a:xfrm rot="0">
            <a:off x="6197870" y="8917943"/>
            <a:ext cx="3505800" cy="1302677"/>
          </a:xfrm>
          <a:prstGeom prst="rect">
            <a:avLst/>
          </a:prstGeom>
        </p:spPr>
        <p:txBody>
          <a:bodyPr anchor="t" rtlCol="false" tIns="0" lIns="0" bIns="0" rIns="0">
            <a:spAutoFit/>
          </a:bodyPr>
          <a:lstStyle/>
          <a:p>
            <a:pPr algn="l">
              <a:lnSpc>
                <a:spcPts val="3358"/>
              </a:lnSpc>
            </a:pPr>
            <a:r>
              <a:rPr lang="en-US" sz="2332">
                <a:solidFill>
                  <a:srgbClr val="AA67FB"/>
                </a:solidFill>
                <a:latin typeface="Arimo"/>
                <a:ea typeface="Arimo"/>
                <a:cs typeface="Arimo"/>
                <a:sym typeface="Arimo"/>
              </a:rPr>
              <a:t>~500+</a:t>
            </a:r>
          </a:p>
          <a:p>
            <a:pPr algn="l">
              <a:lnSpc>
                <a:spcPts val="4031"/>
              </a:lnSpc>
            </a:pPr>
          </a:p>
        </p:txBody>
      </p:sp>
      <p:grpSp>
        <p:nvGrpSpPr>
          <p:cNvPr name="Group 17" id="17"/>
          <p:cNvGrpSpPr/>
          <p:nvPr/>
        </p:nvGrpSpPr>
        <p:grpSpPr>
          <a:xfrm rot="0">
            <a:off x="17379201" y="9612382"/>
            <a:ext cx="331051" cy="296570"/>
            <a:chOff x="0" y="0"/>
            <a:chExt cx="441401" cy="395427"/>
          </a:xfrm>
        </p:grpSpPr>
        <p:sp>
          <p:nvSpPr>
            <p:cNvPr name="Freeform 18" id="18"/>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6"/>
              <a:stretch>
                <a:fillRect l="0" t="0" r="11" b="12"/>
              </a:stretch>
            </a:blipFill>
          </p:spPr>
        </p:sp>
      </p:grpSp>
      <p:sp>
        <p:nvSpPr>
          <p:cNvPr name="AutoShape 19" id="19"/>
          <p:cNvSpPr/>
          <p:nvPr/>
        </p:nvSpPr>
        <p:spPr>
          <a:xfrm rot="5339340">
            <a:off x="1899942" y="8811435"/>
            <a:ext cx="1079421" cy="0"/>
          </a:xfrm>
          <a:prstGeom prst="line">
            <a:avLst/>
          </a:prstGeom>
          <a:ln cap="rnd" w="9525">
            <a:solidFill>
              <a:srgbClr val="AA67FB"/>
            </a:solidFill>
            <a:prstDash val="solid"/>
            <a:headEnd type="none" len="sm" w="sm"/>
            <a:tailEnd type="none" len="sm" w="sm"/>
          </a:ln>
        </p:spPr>
      </p:sp>
      <p:sp>
        <p:nvSpPr>
          <p:cNvPr name="AutoShape 20" id="20"/>
          <p:cNvSpPr/>
          <p:nvPr/>
        </p:nvSpPr>
        <p:spPr>
          <a:xfrm rot="5339340">
            <a:off x="5288290" y="8811435"/>
            <a:ext cx="1079421" cy="0"/>
          </a:xfrm>
          <a:prstGeom prst="line">
            <a:avLst/>
          </a:prstGeom>
          <a:ln cap="rnd" w="9525">
            <a:solidFill>
              <a:srgbClr val="AA67FB"/>
            </a:solidFill>
            <a:prstDash val="solid"/>
            <a:headEnd type="none" len="sm" w="sm"/>
            <a:tailEnd type="none" len="sm" w="sm"/>
          </a:ln>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28204"/>
            <a:ext cx="18288010" cy="10315204"/>
            <a:chOff x="0" y="0"/>
            <a:chExt cx="24384013" cy="13753605"/>
          </a:xfrm>
        </p:grpSpPr>
        <p:sp>
          <p:nvSpPr>
            <p:cNvPr name="Freeform 4" id="4"/>
            <p:cNvSpPr/>
            <p:nvPr/>
          </p:nvSpPr>
          <p:spPr>
            <a:xfrm flipH="false" flipV="false" rot="0">
              <a:off x="0" y="0"/>
              <a:ext cx="24384000" cy="13753592"/>
            </a:xfrm>
            <a:custGeom>
              <a:avLst/>
              <a:gdLst/>
              <a:ahLst/>
              <a:cxnLst/>
              <a:rect r="r" b="b" t="t" l="l"/>
              <a:pathLst>
                <a:path h="13753592" w="24384000">
                  <a:moveTo>
                    <a:pt x="0" y="0"/>
                  </a:moveTo>
                  <a:lnTo>
                    <a:pt x="24384000" y="0"/>
                  </a:lnTo>
                  <a:lnTo>
                    <a:pt x="24384000" y="13753592"/>
                  </a:lnTo>
                  <a:lnTo>
                    <a:pt x="0" y="13753592"/>
                  </a:lnTo>
                  <a:lnTo>
                    <a:pt x="0" y="0"/>
                  </a:lnTo>
                  <a:close/>
                </a:path>
              </a:pathLst>
            </a:custGeom>
            <a:blipFill>
              <a:blip r:embed="rId4"/>
              <a:stretch>
                <a:fillRect l="-1294" t="0" r="-1294" b="0"/>
              </a:stretch>
            </a:blipFill>
          </p:spPr>
        </p:sp>
      </p:grpSp>
      <p:grpSp>
        <p:nvGrpSpPr>
          <p:cNvPr name="Group 5" id="5"/>
          <p:cNvGrpSpPr/>
          <p:nvPr/>
        </p:nvGrpSpPr>
        <p:grpSpPr>
          <a:xfrm rot="0">
            <a:off x="609486" y="1192854"/>
            <a:ext cx="3006604" cy="292198"/>
            <a:chOff x="0" y="0"/>
            <a:chExt cx="4008806" cy="389598"/>
          </a:xfrm>
        </p:grpSpPr>
        <p:sp>
          <p:nvSpPr>
            <p:cNvPr name="Freeform 6" id="6"/>
            <p:cNvSpPr/>
            <p:nvPr/>
          </p:nvSpPr>
          <p:spPr>
            <a:xfrm flipH="false" flipV="false" rot="0">
              <a:off x="0" y="0"/>
              <a:ext cx="4008800" cy="389600"/>
            </a:xfrm>
            <a:custGeom>
              <a:avLst/>
              <a:gdLst/>
              <a:ahLst/>
              <a:cxnLst/>
              <a:rect r="r" b="b" t="t" l="l"/>
              <a:pathLst>
                <a:path h="389600" w="4008800">
                  <a:moveTo>
                    <a:pt x="0" y="0"/>
                  </a:moveTo>
                  <a:lnTo>
                    <a:pt x="4008800" y="0"/>
                  </a:lnTo>
                  <a:lnTo>
                    <a:pt x="4008800" y="389600"/>
                  </a:lnTo>
                  <a:lnTo>
                    <a:pt x="0" y="389600"/>
                  </a:lnTo>
                  <a:close/>
                </a:path>
              </a:pathLst>
            </a:custGeom>
            <a:blipFill>
              <a:blip r:embed="rId5">
                <a:alphaModFix amt="0"/>
              </a:blip>
              <a:stretch>
                <a:fillRect l="0" t="-150492" r="0" b="-150491"/>
              </a:stretch>
            </a:blipFill>
          </p:spPr>
        </p:sp>
        <p:sp>
          <p:nvSpPr>
            <p:cNvPr name="TextBox 7" id="7"/>
            <p:cNvSpPr txBox="true"/>
            <p:nvPr/>
          </p:nvSpPr>
          <p:spPr>
            <a:xfrm>
              <a:off x="0" y="-57150"/>
              <a:ext cx="4008806" cy="446748"/>
            </a:xfrm>
            <a:prstGeom prst="rect">
              <a:avLst/>
            </a:prstGeom>
          </p:spPr>
          <p:txBody>
            <a:bodyPr anchor="ctr" rtlCol="false" tIns="0" lIns="0" bIns="0" rIns="0"/>
            <a:lstStyle/>
            <a:p>
              <a:pPr algn="l">
                <a:lnSpc>
                  <a:spcPts val="2015"/>
                </a:lnSpc>
              </a:pPr>
              <a:r>
                <a:rPr lang="en-US" sz="1399">
                  <a:solidFill>
                    <a:srgbClr val="FFFFFF"/>
                  </a:solidFill>
                  <a:latin typeface="Arimo"/>
                  <a:ea typeface="Arimo"/>
                  <a:cs typeface="Arimo"/>
                  <a:sym typeface="Arimo"/>
                </a:rPr>
                <a:t>MAIN STAGE</a:t>
              </a:r>
            </a:p>
          </p:txBody>
        </p:sp>
      </p:grpSp>
      <p:sp>
        <p:nvSpPr>
          <p:cNvPr name="TextBox 8" id="8"/>
          <p:cNvSpPr txBox="true"/>
          <p:nvPr/>
        </p:nvSpPr>
        <p:spPr>
          <a:xfrm rot="0">
            <a:off x="577748" y="8226400"/>
            <a:ext cx="1462802" cy="254251"/>
          </a:xfrm>
          <a:prstGeom prst="rect">
            <a:avLst/>
          </a:prstGeom>
        </p:spPr>
        <p:txBody>
          <a:bodyPr anchor="t" rtlCol="false" tIns="0" lIns="0" bIns="0" rIns="0">
            <a:spAutoFit/>
          </a:bodyPr>
          <a:lstStyle/>
          <a:p>
            <a:pPr algn="l">
              <a:lnSpc>
                <a:spcPts val="2760"/>
              </a:lnSpc>
            </a:pPr>
            <a:r>
              <a:rPr lang="en-US" sz="2300">
                <a:solidFill>
                  <a:srgbClr val="FFFFFF"/>
                </a:solidFill>
                <a:latin typeface="Arimo"/>
                <a:ea typeface="Arimo"/>
                <a:cs typeface="Arimo"/>
                <a:sym typeface="Arimo"/>
              </a:rPr>
              <a:t>Capacity</a:t>
            </a:r>
          </a:p>
        </p:txBody>
      </p:sp>
      <p:sp>
        <p:nvSpPr>
          <p:cNvPr name="TextBox 9" id="9"/>
          <p:cNvSpPr txBox="true"/>
          <p:nvPr/>
        </p:nvSpPr>
        <p:spPr>
          <a:xfrm rot="0">
            <a:off x="577748" y="8550250"/>
            <a:ext cx="970798" cy="489004"/>
          </a:xfrm>
          <a:prstGeom prst="rect">
            <a:avLst/>
          </a:prstGeom>
        </p:spPr>
        <p:txBody>
          <a:bodyPr anchor="t" rtlCol="false" tIns="0" lIns="0" bIns="0" rIns="0">
            <a:spAutoFit/>
          </a:bodyPr>
          <a:lstStyle/>
          <a:p>
            <a:pPr algn="l">
              <a:lnSpc>
                <a:spcPts val="3311"/>
              </a:lnSpc>
            </a:pPr>
            <a:r>
              <a:rPr lang="en-US" sz="2300">
                <a:solidFill>
                  <a:srgbClr val="14F195"/>
                </a:solidFill>
                <a:latin typeface="Arimo"/>
                <a:ea typeface="Arimo"/>
                <a:cs typeface="Arimo"/>
                <a:sym typeface="Arimo"/>
              </a:rPr>
              <a:t>~1400</a:t>
            </a:r>
          </a:p>
        </p:txBody>
      </p:sp>
      <p:sp>
        <p:nvSpPr>
          <p:cNvPr name="TextBox 10" id="10"/>
          <p:cNvSpPr txBox="true"/>
          <p:nvPr/>
        </p:nvSpPr>
        <p:spPr>
          <a:xfrm rot="0">
            <a:off x="577748"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Sponsorships</a:t>
            </a:r>
          </a:p>
        </p:txBody>
      </p:sp>
      <p:sp>
        <p:nvSpPr>
          <p:cNvPr name="TextBox 11" id="11"/>
          <p:cNvSpPr txBox="true"/>
          <p:nvPr/>
        </p:nvSpPr>
        <p:spPr>
          <a:xfrm rot="0">
            <a:off x="2522715" y="8226400"/>
            <a:ext cx="790804" cy="298647"/>
          </a:xfrm>
          <a:prstGeom prst="rect">
            <a:avLst/>
          </a:prstGeom>
        </p:spPr>
        <p:txBody>
          <a:bodyPr anchor="t" rtlCol="false" tIns="0" lIns="0" bIns="0" rIns="0">
            <a:spAutoFit/>
          </a:bodyPr>
          <a:lstStyle/>
          <a:p>
            <a:pPr algn="l">
              <a:lnSpc>
                <a:spcPts val="2760"/>
              </a:lnSpc>
            </a:pPr>
            <a:r>
              <a:rPr lang="en-US" sz="2300">
                <a:solidFill>
                  <a:srgbClr val="FFFFFF"/>
                </a:solidFill>
                <a:latin typeface="Arimo"/>
                <a:ea typeface="Arimo"/>
                <a:cs typeface="Arimo"/>
                <a:sym typeface="Arimo"/>
              </a:rPr>
              <a:t>Open</a:t>
            </a:r>
          </a:p>
        </p:txBody>
      </p:sp>
      <p:sp>
        <p:nvSpPr>
          <p:cNvPr name="TextBox 12" id="12"/>
          <p:cNvSpPr txBox="true"/>
          <p:nvPr/>
        </p:nvSpPr>
        <p:spPr>
          <a:xfrm rot="0">
            <a:off x="2522715" y="8550250"/>
            <a:ext cx="2397004" cy="812997"/>
          </a:xfrm>
          <a:prstGeom prst="rect">
            <a:avLst/>
          </a:prstGeom>
        </p:spPr>
        <p:txBody>
          <a:bodyPr anchor="t" rtlCol="false" tIns="0" lIns="0" bIns="0" rIns="0">
            <a:spAutoFit/>
          </a:bodyPr>
          <a:lstStyle/>
          <a:p>
            <a:pPr algn="l">
              <a:lnSpc>
                <a:spcPts val="3311"/>
              </a:lnSpc>
            </a:pPr>
            <a:r>
              <a:rPr lang="en-US" sz="2300">
                <a:solidFill>
                  <a:srgbClr val="14F195"/>
                </a:solidFill>
                <a:latin typeface="Arimo"/>
                <a:ea typeface="Arimo"/>
                <a:cs typeface="Arimo"/>
                <a:sym typeface="Arimo"/>
              </a:rPr>
              <a:t>Nov 16-17, 2026</a:t>
            </a:r>
          </a:p>
          <a:p>
            <a:pPr algn="l">
              <a:lnSpc>
                <a:spcPts val="3311"/>
              </a:lnSpc>
            </a:pPr>
            <a:r>
              <a:rPr lang="en-US" sz="2300">
                <a:solidFill>
                  <a:srgbClr val="14F195"/>
                </a:solidFill>
                <a:latin typeface="Arimo"/>
                <a:ea typeface="Arimo"/>
                <a:cs typeface="Arimo"/>
                <a:sym typeface="Arimo"/>
              </a:rPr>
              <a:t>10am - 7pm</a:t>
            </a:r>
          </a:p>
        </p:txBody>
      </p:sp>
      <p:sp>
        <p:nvSpPr>
          <p:cNvPr name="TextBox 13" id="13"/>
          <p:cNvSpPr txBox="true"/>
          <p:nvPr/>
        </p:nvSpPr>
        <p:spPr>
          <a:xfrm rot="0">
            <a:off x="5308711" y="8182004"/>
            <a:ext cx="980999" cy="298647"/>
          </a:xfrm>
          <a:prstGeom prst="rect">
            <a:avLst/>
          </a:prstGeom>
        </p:spPr>
        <p:txBody>
          <a:bodyPr anchor="t" rtlCol="false" tIns="0" lIns="0" bIns="0" rIns="0">
            <a:spAutoFit/>
          </a:bodyPr>
          <a:lstStyle/>
          <a:p>
            <a:pPr algn="l">
              <a:lnSpc>
                <a:spcPts val="2760"/>
              </a:lnSpc>
            </a:pPr>
            <a:r>
              <a:rPr lang="en-US" sz="2300">
                <a:solidFill>
                  <a:srgbClr val="FFFFFF"/>
                </a:solidFill>
                <a:latin typeface="Arimo"/>
                <a:ea typeface="Arimo"/>
                <a:cs typeface="Arimo"/>
                <a:sym typeface="Arimo"/>
              </a:rPr>
              <a:t>Pricing</a:t>
            </a:r>
          </a:p>
        </p:txBody>
      </p:sp>
      <p:sp>
        <p:nvSpPr>
          <p:cNvPr name="TextBox 14" id="14"/>
          <p:cNvSpPr txBox="true"/>
          <p:nvPr/>
        </p:nvSpPr>
        <p:spPr>
          <a:xfrm rot="0">
            <a:off x="5308702" y="8505854"/>
            <a:ext cx="3760803" cy="1136399"/>
          </a:xfrm>
          <a:prstGeom prst="rect">
            <a:avLst/>
          </a:prstGeom>
        </p:spPr>
        <p:txBody>
          <a:bodyPr anchor="t" rtlCol="false" tIns="0" lIns="0" bIns="0" rIns="0">
            <a:spAutoFit/>
          </a:bodyPr>
          <a:lstStyle/>
          <a:p>
            <a:pPr algn="l">
              <a:lnSpc>
                <a:spcPts val="3311"/>
              </a:lnSpc>
            </a:pPr>
            <a:r>
              <a:rPr lang="en-US" sz="2300">
                <a:solidFill>
                  <a:srgbClr val="14F195"/>
                </a:solidFill>
                <a:latin typeface="Arimo"/>
                <a:ea typeface="Arimo"/>
                <a:cs typeface="Arimo"/>
                <a:sym typeface="Arimo"/>
              </a:rPr>
              <a:t>See next slide for pricing and specifications.</a:t>
            </a:r>
          </a:p>
        </p:txBody>
      </p:sp>
      <p:grpSp>
        <p:nvGrpSpPr>
          <p:cNvPr name="Group 15" id="15"/>
          <p:cNvGrpSpPr/>
          <p:nvPr/>
        </p:nvGrpSpPr>
        <p:grpSpPr>
          <a:xfrm rot="0">
            <a:off x="9276750" y="1189949"/>
            <a:ext cx="7129796" cy="7055396"/>
            <a:chOff x="0" y="0"/>
            <a:chExt cx="9506394" cy="9407195"/>
          </a:xfrm>
        </p:grpSpPr>
        <p:sp>
          <p:nvSpPr>
            <p:cNvPr name="Freeform 16" id="16"/>
            <p:cNvSpPr/>
            <p:nvPr/>
          </p:nvSpPr>
          <p:spPr>
            <a:xfrm flipH="false" flipV="false" rot="0">
              <a:off x="0" y="0"/>
              <a:ext cx="9506458" cy="9407144"/>
            </a:xfrm>
            <a:custGeom>
              <a:avLst/>
              <a:gdLst/>
              <a:ahLst/>
              <a:cxnLst/>
              <a:rect r="r" b="b" t="t" l="l"/>
              <a:pathLst>
                <a:path h="9407144" w="9506458">
                  <a:moveTo>
                    <a:pt x="0" y="0"/>
                  </a:moveTo>
                  <a:lnTo>
                    <a:pt x="9506458" y="0"/>
                  </a:lnTo>
                  <a:lnTo>
                    <a:pt x="9506458" y="9407144"/>
                  </a:lnTo>
                  <a:lnTo>
                    <a:pt x="0" y="9407144"/>
                  </a:lnTo>
                  <a:lnTo>
                    <a:pt x="0" y="0"/>
                  </a:lnTo>
                  <a:close/>
                </a:path>
              </a:pathLst>
            </a:custGeom>
            <a:blipFill>
              <a:blip r:embed="rId6"/>
              <a:stretch>
                <a:fillRect l="0" t="0" r="-48361" b="0"/>
              </a:stretch>
            </a:blipFill>
          </p:spPr>
        </p:sp>
      </p:grpSp>
      <p:sp>
        <p:nvSpPr>
          <p:cNvPr name="AutoShape 17" id="17"/>
          <p:cNvSpPr/>
          <p:nvPr/>
        </p:nvSpPr>
        <p:spPr>
          <a:xfrm rot="5339340">
            <a:off x="1601543" y="8787241"/>
            <a:ext cx="1079421" cy="0"/>
          </a:xfrm>
          <a:prstGeom prst="line">
            <a:avLst/>
          </a:prstGeom>
          <a:ln cap="rnd" w="9525">
            <a:solidFill>
              <a:srgbClr val="14F195"/>
            </a:solidFill>
            <a:prstDash val="solid"/>
            <a:headEnd type="none" len="sm" w="sm"/>
            <a:tailEnd type="none" len="sm" w="sm"/>
          </a:ln>
        </p:spPr>
      </p:sp>
      <p:grpSp>
        <p:nvGrpSpPr>
          <p:cNvPr name="Group 18" id="18"/>
          <p:cNvGrpSpPr/>
          <p:nvPr/>
        </p:nvGrpSpPr>
        <p:grpSpPr>
          <a:xfrm rot="0">
            <a:off x="17379201" y="9612382"/>
            <a:ext cx="331051" cy="296570"/>
            <a:chOff x="0" y="0"/>
            <a:chExt cx="441401" cy="395427"/>
          </a:xfrm>
        </p:grpSpPr>
        <p:sp>
          <p:nvSpPr>
            <p:cNvPr name="Freeform 19" id="19"/>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7"/>
              <a:stretch>
                <a:fillRect l="0" t="0" r="11" b="12"/>
              </a:stretch>
            </a:blipFill>
          </p:spPr>
        </p:sp>
      </p:grpSp>
      <p:sp>
        <p:nvSpPr>
          <p:cNvPr name="TextBox 20" id="20"/>
          <p:cNvSpPr txBox="true"/>
          <p:nvPr/>
        </p:nvSpPr>
        <p:spPr>
          <a:xfrm rot="0">
            <a:off x="609505" y="1653159"/>
            <a:ext cx="5245198" cy="415728"/>
          </a:xfrm>
          <a:prstGeom prst="rect">
            <a:avLst/>
          </a:prstGeom>
        </p:spPr>
        <p:txBody>
          <a:bodyPr anchor="t" rtlCol="false" tIns="0" lIns="0" bIns="0" rIns="0">
            <a:spAutoFit/>
          </a:bodyPr>
          <a:lstStyle/>
          <a:p>
            <a:pPr algn="l">
              <a:lnSpc>
                <a:spcPts val="2879"/>
              </a:lnSpc>
            </a:pPr>
            <a:r>
              <a:rPr lang="en-US" sz="2400">
                <a:solidFill>
                  <a:srgbClr val="14F196"/>
                </a:solidFill>
                <a:latin typeface="Arimo"/>
                <a:ea typeface="Arimo"/>
                <a:cs typeface="Arimo"/>
                <a:sym typeface="Arimo"/>
              </a:rPr>
              <a:t>Objective</a:t>
            </a:r>
          </a:p>
        </p:txBody>
      </p:sp>
      <p:sp>
        <p:nvSpPr>
          <p:cNvPr name="TextBox 21" id="21"/>
          <p:cNvSpPr txBox="true"/>
          <p:nvPr/>
        </p:nvSpPr>
        <p:spPr>
          <a:xfrm rot="0">
            <a:off x="609505" y="2133600"/>
            <a:ext cx="6705600" cy="5110953"/>
          </a:xfrm>
          <a:prstGeom prst="rect">
            <a:avLst/>
          </a:prstGeom>
        </p:spPr>
        <p:txBody>
          <a:bodyPr anchor="t" rtlCol="false" tIns="0" lIns="0" bIns="0" rIns="0">
            <a:spAutoFit/>
          </a:bodyPr>
          <a:lstStyle/>
          <a:p>
            <a:pPr algn="l">
              <a:lnSpc>
                <a:spcPts val="3174"/>
              </a:lnSpc>
            </a:pPr>
            <a:r>
              <a:rPr lang="en-US" sz="2300">
                <a:solidFill>
                  <a:srgbClr val="FFFFFF"/>
                </a:solidFill>
                <a:latin typeface="Arimo"/>
                <a:ea typeface="Arimo"/>
                <a:cs typeface="Arimo"/>
                <a:sym typeface="Arimo"/>
              </a:rPr>
              <a:t>The Main Stage at Breakpoint 2026 brings together the founders, builders, policymakers, investors, and innovators shaping the next era of open finance, global payments, and decentralized infrastructure.</a:t>
            </a:r>
          </a:p>
          <a:p>
            <a:pPr algn="l">
              <a:lnSpc>
                <a:spcPts val="3174"/>
              </a:lnSpc>
            </a:pPr>
            <a:r>
              <a:rPr lang="en-US" sz="2300">
                <a:solidFill>
                  <a:srgbClr val="FFFFFF"/>
                </a:solidFill>
                <a:latin typeface="Arimo"/>
                <a:ea typeface="Arimo"/>
                <a:cs typeface="Arimo"/>
                <a:sym typeface="Arimo"/>
              </a:rPr>
              <a:t>Across two days of keynotes, product unveilings, ecosystem spotlights, and high-impact conversations, experience how Solana’s network, applications, and community are defining the future of the internet on a truly global stage. </a:t>
            </a:r>
          </a:p>
          <a:p>
            <a:pPr algn="l">
              <a:lnSpc>
                <a:spcPts val="3174"/>
              </a:lnSpc>
            </a:pPr>
            <a:r>
              <a:rPr lang="en-US" sz="2300">
                <a:solidFill>
                  <a:srgbClr val="FFFFFF"/>
                </a:solidFill>
                <a:latin typeface="Arimo"/>
                <a:ea typeface="Arimo"/>
                <a:cs typeface="Arimo"/>
                <a:sym typeface="Arimo"/>
              </a:rPr>
              <a:t>— Bold, fast, and built for what’s next.</a:t>
            </a:r>
          </a:p>
          <a:p>
            <a:pPr algn="l">
              <a:lnSpc>
                <a:spcPts val="4703"/>
              </a:lnSpc>
            </a:pPr>
          </a:p>
        </p:txBody>
      </p:sp>
      <p:sp>
        <p:nvSpPr>
          <p:cNvPr name="AutoShape 22" id="22"/>
          <p:cNvSpPr/>
          <p:nvPr/>
        </p:nvSpPr>
        <p:spPr>
          <a:xfrm rot="5339340">
            <a:off x="4451995" y="8787241"/>
            <a:ext cx="1079421" cy="0"/>
          </a:xfrm>
          <a:prstGeom prst="line">
            <a:avLst/>
          </a:prstGeom>
          <a:ln cap="rnd" w="9525">
            <a:solidFill>
              <a:srgbClr val="14F195"/>
            </a:solidFill>
            <a:prstDash val="solid"/>
            <a:headEnd type="none" len="sm" w="sm"/>
            <a:tailEnd type="none" len="sm" w="sm"/>
          </a:ln>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10" cy="10287000"/>
            <a:chOff x="0" y="0"/>
            <a:chExt cx="24384013"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1154" t="0" r="-1154" b="0"/>
              </a:stretch>
            </a:blipFill>
          </p:spPr>
        </p:sp>
      </p:grpSp>
      <p:sp>
        <p:nvSpPr>
          <p:cNvPr name="TextBox 5" id="5"/>
          <p:cNvSpPr txBox="true"/>
          <p:nvPr/>
        </p:nvSpPr>
        <p:spPr>
          <a:xfrm rot="0">
            <a:off x="592217" y="3294631"/>
            <a:ext cx="5232597" cy="460429"/>
          </a:xfrm>
          <a:prstGeom prst="rect">
            <a:avLst/>
          </a:prstGeom>
        </p:spPr>
        <p:txBody>
          <a:bodyPr anchor="t" rtlCol="false" tIns="0" lIns="0" bIns="0" rIns="0">
            <a:spAutoFit/>
          </a:bodyPr>
          <a:lstStyle/>
          <a:p>
            <a:pPr algn="l">
              <a:lnSpc>
                <a:spcPts val="2879"/>
              </a:lnSpc>
            </a:pPr>
            <a:r>
              <a:rPr lang="en-US" sz="2000">
                <a:solidFill>
                  <a:srgbClr val="FFFFFF"/>
                </a:solidFill>
                <a:latin typeface="Arimo"/>
                <a:ea typeface="Arimo"/>
                <a:cs typeface="Arimo"/>
                <a:sym typeface="Arimo"/>
              </a:rPr>
              <a:t>What’s included?</a:t>
            </a:r>
          </a:p>
        </p:txBody>
      </p:sp>
      <p:sp>
        <p:nvSpPr>
          <p:cNvPr name="TextBox 6" id="6"/>
          <p:cNvSpPr txBox="true"/>
          <p:nvPr/>
        </p:nvSpPr>
        <p:spPr>
          <a:xfrm rot="0">
            <a:off x="596113" y="2840479"/>
            <a:ext cx="4314596" cy="431854"/>
          </a:xfrm>
          <a:prstGeom prst="rect">
            <a:avLst/>
          </a:prstGeom>
        </p:spPr>
        <p:txBody>
          <a:bodyPr anchor="t" rtlCol="false" tIns="0" lIns="0" bIns="0" rIns="0">
            <a:spAutoFit/>
          </a:bodyPr>
          <a:lstStyle/>
          <a:p>
            <a:pPr algn="l">
              <a:lnSpc>
                <a:spcPts val="3120"/>
              </a:lnSpc>
            </a:pPr>
            <a:r>
              <a:rPr lang="en-US" sz="2600">
                <a:solidFill>
                  <a:srgbClr val="14F196"/>
                </a:solidFill>
                <a:latin typeface="Arimo"/>
                <a:ea typeface="Arimo"/>
                <a:cs typeface="Arimo"/>
                <a:sym typeface="Arimo"/>
              </a:rPr>
              <a:t>Anchor Tenant</a:t>
            </a:r>
          </a:p>
          <a:p>
            <a:pPr algn="l">
              <a:lnSpc>
                <a:spcPts val="3359"/>
              </a:lnSpc>
            </a:pPr>
          </a:p>
        </p:txBody>
      </p:sp>
      <p:sp>
        <p:nvSpPr>
          <p:cNvPr name="TextBox 7" id="7"/>
          <p:cNvSpPr txBox="true"/>
          <p:nvPr/>
        </p:nvSpPr>
        <p:spPr>
          <a:xfrm rot="0">
            <a:off x="589998" y="8353463"/>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8" id="8"/>
          <p:cNvSpPr txBox="true"/>
          <p:nvPr/>
        </p:nvSpPr>
        <p:spPr>
          <a:xfrm rot="0">
            <a:off x="589998" y="8763067"/>
            <a:ext cx="2089204" cy="847649"/>
          </a:xfrm>
          <a:prstGeom prst="rect">
            <a:avLst/>
          </a:prstGeom>
        </p:spPr>
        <p:txBody>
          <a:bodyPr anchor="t" rtlCol="false" tIns="0" lIns="0" bIns="0" rIns="0">
            <a:spAutoFit/>
          </a:bodyPr>
          <a:lstStyle/>
          <a:p>
            <a:pPr algn="l">
              <a:lnSpc>
                <a:spcPts val="3600"/>
              </a:lnSpc>
            </a:pPr>
            <a:r>
              <a:rPr lang="en-US" sz="3000">
                <a:solidFill>
                  <a:srgbClr val="14F196"/>
                </a:solidFill>
                <a:latin typeface="Arimo"/>
                <a:ea typeface="Arimo"/>
                <a:cs typeface="Arimo"/>
                <a:sym typeface="Arimo"/>
              </a:rPr>
              <a:t>$850,000</a:t>
            </a:r>
          </a:p>
        </p:txBody>
      </p:sp>
      <p:sp>
        <p:nvSpPr>
          <p:cNvPr name="TextBox 9" id="9"/>
          <p:cNvSpPr txBox="true"/>
          <p:nvPr/>
        </p:nvSpPr>
        <p:spPr>
          <a:xfrm rot="0">
            <a:off x="3946989" y="8353463"/>
            <a:ext cx="983999"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10" id="10"/>
          <p:cNvSpPr txBox="true"/>
          <p:nvPr/>
        </p:nvSpPr>
        <p:spPr>
          <a:xfrm rot="0">
            <a:off x="3740410" y="8696373"/>
            <a:ext cx="1288799" cy="479327"/>
          </a:xfrm>
          <a:prstGeom prst="rect">
            <a:avLst/>
          </a:prstGeom>
        </p:spPr>
        <p:txBody>
          <a:bodyPr anchor="t" rtlCol="false" tIns="0" lIns="0" bIns="0" rIns="0">
            <a:spAutoFit/>
          </a:bodyPr>
          <a:lstStyle/>
          <a:p>
            <a:pPr algn="r">
              <a:lnSpc>
                <a:spcPts val="4320"/>
              </a:lnSpc>
            </a:pPr>
            <a:r>
              <a:rPr lang="en-US" sz="3000">
                <a:solidFill>
                  <a:srgbClr val="14F196"/>
                </a:solidFill>
                <a:latin typeface="Arimo"/>
                <a:ea typeface="Arimo"/>
                <a:cs typeface="Arimo"/>
                <a:sym typeface="Arimo"/>
              </a:rPr>
              <a:t>45 GA</a:t>
            </a:r>
          </a:p>
        </p:txBody>
      </p:sp>
      <p:sp>
        <p:nvSpPr>
          <p:cNvPr name="TextBox 11" id="11"/>
          <p:cNvSpPr txBox="true"/>
          <p:nvPr/>
        </p:nvSpPr>
        <p:spPr>
          <a:xfrm rot="0">
            <a:off x="6632572" y="3316033"/>
            <a:ext cx="5232597" cy="460429"/>
          </a:xfrm>
          <a:prstGeom prst="rect">
            <a:avLst/>
          </a:prstGeom>
        </p:spPr>
        <p:txBody>
          <a:bodyPr anchor="t" rtlCol="false" tIns="0" lIns="0" bIns="0" rIns="0">
            <a:spAutoFit/>
          </a:bodyPr>
          <a:lstStyle/>
          <a:p>
            <a:pPr algn="l">
              <a:lnSpc>
                <a:spcPts val="2879"/>
              </a:lnSpc>
            </a:pPr>
            <a:r>
              <a:rPr lang="en-US" sz="2000">
                <a:solidFill>
                  <a:srgbClr val="FFFFFF"/>
                </a:solidFill>
                <a:latin typeface="Arimo"/>
                <a:ea typeface="Arimo"/>
                <a:cs typeface="Arimo"/>
                <a:sym typeface="Arimo"/>
              </a:rPr>
              <a:t>What’s included?</a:t>
            </a:r>
          </a:p>
        </p:txBody>
      </p:sp>
      <p:grpSp>
        <p:nvGrpSpPr>
          <p:cNvPr name="Group 12" id="12"/>
          <p:cNvGrpSpPr/>
          <p:nvPr/>
        </p:nvGrpSpPr>
        <p:grpSpPr>
          <a:xfrm rot="0">
            <a:off x="6223397" y="5074396"/>
            <a:ext cx="5143795" cy="2511000"/>
            <a:chOff x="0" y="0"/>
            <a:chExt cx="6858394" cy="3347999"/>
          </a:xfrm>
        </p:grpSpPr>
        <p:sp>
          <p:nvSpPr>
            <p:cNvPr name="Freeform 13" id="13"/>
            <p:cNvSpPr/>
            <p:nvPr/>
          </p:nvSpPr>
          <p:spPr>
            <a:xfrm flipH="false" flipV="false" rot="0">
              <a:off x="0" y="0"/>
              <a:ext cx="6858400" cy="3348000"/>
            </a:xfrm>
            <a:custGeom>
              <a:avLst/>
              <a:gdLst/>
              <a:ahLst/>
              <a:cxnLst/>
              <a:rect r="r" b="b" t="t" l="l"/>
              <a:pathLst>
                <a:path h="3348000" w="6858400">
                  <a:moveTo>
                    <a:pt x="0" y="0"/>
                  </a:moveTo>
                  <a:lnTo>
                    <a:pt x="6858400" y="0"/>
                  </a:lnTo>
                  <a:lnTo>
                    <a:pt x="6858400" y="3348000"/>
                  </a:lnTo>
                  <a:lnTo>
                    <a:pt x="0" y="3348000"/>
                  </a:lnTo>
                  <a:close/>
                </a:path>
              </a:pathLst>
            </a:custGeom>
            <a:blipFill>
              <a:blip r:embed="rId5">
                <a:alphaModFix amt="0"/>
              </a:blip>
              <a:stretch>
                <a:fillRect l="-12632" t="0" r="-12632" b="0"/>
              </a:stretch>
            </a:blipFill>
          </p:spPr>
        </p:sp>
        <p:sp>
          <p:nvSpPr>
            <p:cNvPr name="TextBox 14" id="14"/>
            <p:cNvSpPr txBox="true"/>
            <p:nvPr/>
          </p:nvSpPr>
          <p:spPr>
            <a:xfrm>
              <a:off x="0" y="-47625"/>
              <a:ext cx="6858394" cy="3395624"/>
            </a:xfrm>
            <a:prstGeom prst="rect">
              <a:avLst/>
            </a:prstGeom>
          </p:spPr>
          <p:txBody>
            <a:bodyPr anchor="ctr" rtlCol="false" tIns="0" lIns="0" bIns="0" rIns="0"/>
            <a:lstStyle/>
            <a:p>
              <a:pPr algn="l" marL="706120" indent="-353060" lvl="1">
                <a:lnSpc>
                  <a:spcPts val="1931"/>
                </a:lnSpc>
                <a:buFont typeface="Arial"/>
                <a:buChar char="•"/>
              </a:pPr>
              <a:r>
                <a:rPr lang="en-US" sz="1399">
                  <a:solidFill>
                    <a:srgbClr val="FFFFFF"/>
                  </a:solidFill>
                  <a:latin typeface="Arimo"/>
                  <a:ea typeface="Arimo"/>
                  <a:cs typeface="Arimo"/>
                  <a:sym typeface="Arimo"/>
                </a:rPr>
                <a:t>Branded furniture &amp; charging stations</a:t>
              </a:r>
            </a:p>
            <a:p>
              <a:pPr algn="l" marL="706120" indent="-353060" lvl="1">
                <a:lnSpc>
                  <a:spcPts val="1931"/>
                </a:lnSpc>
                <a:buFont typeface="Arial"/>
                <a:buChar char="•"/>
              </a:pPr>
              <a:r>
                <a:rPr lang="en-US" sz="1399">
                  <a:solidFill>
                    <a:srgbClr val="FFFFFF"/>
                  </a:solidFill>
                  <a:latin typeface="Arimo"/>
                  <a:ea typeface="Arimo"/>
                  <a:cs typeface="Arimo"/>
                  <a:sym typeface="Arimo"/>
                </a:rPr>
                <a:t>Dedicated Monitors to display signage and/or product marketing</a:t>
              </a:r>
            </a:p>
            <a:p>
              <a:pPr algn="l" marL="706120" indent="-353060" lvl="1">
                <a:lnSpc>
                  <a:spcPts val="1931"/>
                </a:lnSpc>
                <a:buFont typeface="Arial"/>
                <a:buChar char="•"/>
              </a:pPr>
              <a:r>
                <a:rPr lang="en-US" sz="1399">
                  <a:solidFill>
                    <a:srgbClr val="FFFFFF"/>
                  </a:solidFill>
                  <a:latin typeface="Arimo"/>
                  <a:ea typeface="Arimo"/>
                  <a:cs typeface="Arimo"/>
                  <a:sym typeface="Arimo"/>
                </a:rPr>
                <a:t>Fully stocked bar and daily refreshments </a:t>
              </a:r>
            </a:p>
            <a:p>
              <a:pPr algn="l" marL="706120" indent="-353060" lvl="1">
                <a:lnSpc>
                  <a:spcPts val="1931"/>
                </a:lnSpc>
              </a:pPr>
              <a:r>
                <a:rPr lang="en-US" sz="1399">
                  <a:solidFill>
                    <a:srgbClr val="FFFFFF"/>
                  </a:solidFill>
                  <a:latin typeface="Arimo"/>
                  <a:ea typeface="Arimo"/>
                  <a:cs typeface="Arimo"/>
                  <a:sym typeface="Arimo"/>
                </a:rPr>
                <a:t>(open 10am - 7pm daily)</a:t>
              </a:r>
            </a:p>
            <a:p>
              <a:pPr algn="l" marL="706120" indent="-353060" lvl="1">
                <a:lnSpc>
                  <a:spcPts val="1931"/>
                </a:lnSpc>
                <a:buFont typeface="Arial"/>
                <a:buChar char="•"/>
              </a:pPr>
              <a:r>
                <a:rPr lang="en-US" sz="1399">
                  <a:solidFill>
                    <a:srgbClr val="FFFFFF"/>
                  </a:solidFill>
                  <a:latin typeface="Arimo"/>
                  <a:ea typeface="Arimo"/>
                  <a:cs typeface="Arimo"/>
                  <a:sym typeface="Arimo"/>
                </a:rPr>
                <a:t>Branded Banner in the Grand Hall</a:t>
              </a:r>
            </a:p>
            <a:p>
              <a:pPr algn="l" marL="706120" indent="-353060" lvl="1">
                <a:lnSpc>
                  <a:spcPts val="1931"/>
                </a:lnSpc>
                <a:buFont typeface="Arial"/>
                <a:buChar char="•"/>
              </a:pPr>
              <a:r>
                <a:rPr lang="en-US" sz="1399">
                  <a:solidFill>
                    <a:srgbClr val="FFFFFF"/>
                  </a:solidFill>
                  <a:latin typeface="Arimo"/>
                  <a:ea typeface="Arimo"/>
                  <a:cs typeface="Arimo"/>
                  <a:sym typeface="Arimo"/>
                </a:rPr>
                <a:t>(20) Access passes for the Speaker Lounge </a:t>
              </a:r>
            </a:p>
            <a:p>
              <a:pPr algn="l" marL="706120" indent="-353060" lvl="1">
                <a:lnSpc>
                  <a:spcPts val="1931"/>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 social, owned marketing channels, and more.</a:t>
              </a:r>
            </a:p>
          </p:txBody>
        </p:sp>
      </p:grpSp>
      <p:sp>
        <p:nvSpPr>
          <p:cNvPr name="TextBox 15" id="15"/>
          <p:cNvSpPr txBox="true"/>
          <p:nvPr/>
        </p:nvSpPr>
        <p:spPr>
          <a:xfrm rot="0">
            <a:off x="6632553" y="3789178"/>
            <a:ext cx="4659601" cy="1226629"/>
          </a:xfrm>
          <a:prstGeom prst="rect">
            <a:avLst/>
          </a:prstGeom>
        </p:spPr>
        <p:txBody>
          <a:bodyPr anchor="t" rtlCol="false" tIns="0" lIns="0" bIns="0" rIns="0">
            <a:spAutoFit/>
          </a:bodyPr>
          <a:lstStyle/>
          <a:p>
            <a:pPr algn="l">
              <a:lnSpc>
                <a:spcPts val="1931"/>
              </a:lnSpc>
            </a:pPr>
            <a:r>
              <a:rPr lang="en-US" sz="1399">
                <a:solidFill>
                  <a:srgbClr val="FFFFFF"/>
                </a:solidFill>
                <a:latin typeface="Arimo"/>
                <a:ea typeface="Arimo"/>
                <a:cs typeface="Arimo"/>
                <a:sym typeface="Arimo"/>
              </a:rPr>
              <a:t>Position your brand at the heart of the conference experience by sponsoring the exclusive Speaker Lounge: the go-to space for speakers, moderators, and special guests.</a:t>
            </a:r>
          </a:p>
          <a:p>
            <a:pPr algn="just">
              <a:lnSpc>
                <a:spcPts val="3863"/>
              </a:lnSpc>
            </a:pPr>
          </a:p>
          <a:p>
            <a:pPr algn="just">
              <a:lnSpc>
                <a:spcPts val="3863"/>
              </a:lnSpc>
            </a:pPr>
          </a:p>
          <a:p>
            <a:pPr algn="just">
              <a:lnSpc>
                <a:spcPts val="3863"/>
              </a:lnSpc>
            </a:pPr>
          </a:p>
          <a:p>
            <a:pPr algn="just">
              <a:lnSpc>
                <a:spcPts val="3863"/>
              </a:lnSpc>
            </a:pPr>
          </a:p>
        </p:txBody>
      </p:sp>
      <p:sp>
        <p:nvSpPr>
          <p:cNvPr name="TextBox 16" id="16"/>
          <p:cNvSpPr txBox="true"/>
          <p:nvPr/>
        </p:nvSpPr>
        <p:spPr>
          <a:xfrm rot="0">
            <a:off x="6632572" y="2844451"/>
            <a:ext cx="4305595" cy="371246"/>
          </a:xfrm>
          <a:prstGeom prst="rect">
            <a:avLst/>
          </a:prstGeom>
        </p:spPr>
        <p:txBody>
          <a:bodyPr anchor="t" rtlCol="false" tIns="0" lIns="0" bIns="0" rIns="0">
            <a:spAutoFit/>
          </a:bodyPr>
          <a:lstStyle/>
          <a:p>
            <a:pPr algn="l">
              <a:lnSpc>
                <a:spcPts val="3120"/>
              </a:lnSpc>
            </a:pPr>
            <a:r>
              <a:rPr lang="en-US" sz="2600">
                <a:solidFill>
                  <a:srgbClr val="14F196"/>
                </a:solidFill>
                <a:latin typeface="Arimo"/>
                <a:ea typeface="Arimo"/>
                <a:cs typeface="Arimo"/>
                <a:sym typeface="Arimo"/>
              </a:rPr>
              <a:t>Speaker Lounge</a:t>
            </a:r>
          </a:p>
        </p:txBody>
      </p:sp>
      <p:sp>
        <p:nvSpPr>
          <p:cNvPr name="TextBox 17" id="17"/>
          <p:cNvSpPr txBox="true"/>
          <p:nvPr/>
        </p:nvSpPr>
        <p:spPr>
          <a:xfrm rot="0">
            <a:off x="6632572" y="8353463"/>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18" id="18"/>
          <p:cNvSpPr txBox="true"/>
          <p:nvPr/>
        </p:nvSpPr>
        <p:spPr>
          <a:xfrm rot="0">
            <a:off x="6632562" y="8763057"/>
            <a:ext cx="2089204" cy="657454"/>
          </a:xfrm>
          <a:prstGeom prst="rect">
            <a:avLst/>
          </a:prstGeom>
        </p:spPr>
        <p:txBody>
          <a:bodyPr anchor="t" rtlCol="false" tIns="0" lIns="0" bIns="0" rIns="0">
            <a:spAutoFit/>
          </a:bodyPr>
          <a:lstStyle/>
          <a:p>
            <a:pPr algn="l">
              <a:lnSpc>
                <a:spcPts val="3600"/>
              </a:lnSpc>
            </a:pPr>
            <a:r>
              <a:rPr lang="en-US" sz="3000">
                <a:solidFill>
                  <a:srgbClr val="14F196"/>
                </a:solidFill>
                <a:latin typeface="Arimo"/>
                <a:ea typeface="Arimo"/>
                <a:cs typeface="Arimo"/>
                <a:sym typeface="Arimo"/>
              </a:rPr>
              <a:t>$250,000</a:t>
            </a:r>
          </a:p>
        </p:txBody>
      </p:sp>
      <p:sp>
        <p:nvSpPr>
          <p:cNvPr name="TextBox 19" id="19"/>
          <p:cNvSpPr txBox="true"/>
          <p:nvPr/>
        </p:nvSpPr>
        <p:spPr>
          <a:xfrm rot="0">
            <a:off x="10030349" y="8353463"/>
            <a:ext cx="1146000"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20" id="20"/>
          <p:cNvSpPr txBox="true"/>
          <p:nvPr/>
        </p:nvSpPr>
        <p:spPr>
          <a:xfrm rot="0">
            <a:off x="9903343" y="8696363"/>
            <a:ext cx="1203598" cy="479327"/>
          </a:xfrm>
          <a:prstGeom prst="rect">
            <a:avLst/>
          </a:prstGeom>
        </p:spPr>
        <p:txBody>
          <a:bodyPr anchor="t" rtlCol="false" tIns="0" lIns="0" bIns="0" rIns="0">
            <a:spAutoFit/>
          </a:bodyPr>
          <a:lstStyle/>
          <a:p>
            <a:pPr algn="r">
              <a:lnSpc>
                <a:spcPts val="4320"/>
              </a:lnSpc>
            </a:pPr>
            <a:r>
              <a:rPr lang="en-US" sz="3000">
                <a:solidFill>
                  <a:srgbClr val="14F196"/>
                </a:solidFill>
                <a:latin typeface="Arimo"/>
                <a:ea typeface="Arimo"/>
                <a:cs typeface="Arimo"/>
                <a:sym typeface="Arimo"/>
              </a:rPr>
              <a:t>20 GA</a:t>
            </a:r>
          </a:p>
        </p:txBody>
      </p:sp>
      <p:sp>
        <p:nvSpPr>
          <p:cNvPr name="TextBox 21" id="21"/>
          <p:cNvSpPr txBox="true"/>
          <p:nvPr/>
        </p:nvSpPr>
        <p:spPr>
          <a:xfrm rot="0">
            <a:off x="165040" y="4233396"/>
            <a:ext cx="4960953" cy="3251178"/>
          </a:xfrm>
          <a:prstGeom prst="rect">
            <a:avLst/>
          </a:prstGeom>
        </p:spPr>
        <p:txBody>
          <a:bodyPr anchor="t" rtlCol="false" tIns="0" lIns="0" bIns="0" rIns="0">
            <a:spAutoFit/>
          </a:bodyPr>
          <a:lstStyle/>
          <a:p>
            <a:pPr algn="l" marL="706120" indent="-353060" lvl="1">
              <a:lnSpc>
                <a:spcPts val="1931"/>
              </a:lnSpc>
              <a:buFont typeface="Arial"/>
              <a:buChar char="•"/>
            </a:pPr>
            <a:r>
              <a:rPr lang="en-US" sz="1399">
                <a:solidFill>
                  <a:srgbClr val="FFFFFF"/>
                </a:solidFill>
                <a:latin typeface="Arimo"/>
                <a:ea typeface="Arimo"/>
                <a:cs typeface="Arimo"/>
                <a:sym typeface="Arimo"/>
              </a:rPr>
              <a:t>(1) Luxury Suite</a:t>
            </a:r>
          </a:p>
          <a:p>
            <a:pPr algn="l" marL="706120" indent="-353060" lvl="1">
              <a:lnSpc>
                <a:spcPts val="1931"/>
              </a:lnSpc>
              <a:buFont typeface="Arial"/>
              <a:buChar char="•"/>
            </a:pPr>
            <a:r>
              <a:rPr lang="en-US" sz="1399">
                <a:solidFill>
                  <a:srgbClr val="FFFFFF"/>
                </a:solidFill>
                <a:latin typeface="Arimo"/>
                <a:ea typeface="Arimo"/>
                <a:cs typeface="Arimo"/>
                <a:sym typeface="Arimo"/>
              </a:rPr>
              <a:t>Prominent signage at the Main Stage</a:t>
            </a:r>
          </a:p>
          <a:p>
            <a:pPr algn="l" marL="706120" indent="-353060" lvl="1">
              <a:lnSpc>
                <a:spcPts val="1931"/>
              </a:lnSpc>
              <a:buFont typeface="Arial"/>
              <a:buChar char="•"/>
            </a:pPr>
            <a:r>
              <a:rPr lang="en-US" sz="1399">
                <a:solidFill>
                  <a:srgbClr val="FFFFFF"/>
                </a:solidFill>
                <a:latin typeface="Arimo"/>
                <a:ea typeface="Arimo"/>
                <a:cs typeface="Arimo"/>
                <a:sym typeface="Arimo"/>
              </a:rPr>
              <a:t>Branding Tier: Anchor</a:t>
            </a:r>
          </a:p>
          <a:p>
            <a:pPr algn="l" marL="706120" indent="-353060" lvl="1">
              <a:lnSpc>
                <a:spcPts val="1931"/>
              </a:lnSpc>
              <a:buFont typeface="Arial"/>
              <a:buChar char="•"/>
            </a:pPr>
            <a:r>
              <a:rPr lang="en-US" sz="1399">
                <a:solidFill>
                  <a:srgbClr val="FFFFFF"/>
                </a:solidFill>
                <a:latin typeface="Arimo"/>
                <a:ea typeface="Arimo"/>
                <a:cs typeface="Arimo"/>
                <a:sym typeface="Arimo"/>
              </a:rPr>
              <a:t>Access to the Speaker Lounge</a:t>
            </a:r>
          </a:p>
          <a:p>
            <a:pPr algn="l" marL="706120" indent="-353060" lvl="1">
              <a:lnSpc>
                <a:spcPts val="1931"/>
              </a:lnSpc>
              <a:buFont typeface="Arial"/>
              <a:buChar char="•"/>
            </a:pPr>
            <a:r>
              <a:rPr lang="en-US" sz="1399">
                <a:solidFill>
                  <a:srgbClr val="FFFFFF"/>
                </a:solidFill>
                <a:latin typeface="Arimo"/>
                <a:ea typeface="Arimo"/>
                <a:cs typeface="Arimo"/>
                <a:sym typeface="Arimo"/>
              </a:rPr>
              <a:t>Branded Banner in the Grand Hall</a:t>
            </a:r>
          </a:p>
          <a:p>
            <a:pPr algn="l" marL="706120" indent="-353060" lvl="1">
              <a:lnSpc>
                <a:spcPts val="1931"/>
              </a:lnSpc>
              <a:buFont typeface="Arial"/>
              <a:buChar char="•"/>
            </a:pPr>
            <a:r>
              <a:rPr lang="en-US" sz="1399">
                <a:solidFill>
                  <a:srgbClr val="FFFFFF"/>
                </a:solidFill>
                <a:latin typeface="Arimo"/>
                <a:ea typeface="Arimo"/>
                <a:cs typeface="Arimo"/>
                <a:sym typeface="Arimo"/>
              </a:rPr>
              <a:t>Exclusive branding in the Grand Hall </a:t>
            </a:r>
          </a:p>
          <a:p>
            <a:pPr algn="l" marL="706120" indent="-353060" lvl="1">
              <a:lnSpc>
                <a:spcPts val="1931"/>
              </a:lnSpc>
              <a:buFont typeface="Arial"/>
              <a:buChar char="•"/>
            </a:pPr>
            <a:r>
              <a:rPr lang="en-US" sz="1399">
                <a:solidFill>
                  <a:srgbClr val="FFFFFF"/>
                </a:solidFill>
                <a:latin typeface="Arimo"/>
                <a:ea typeface="Arimo"/>
                <a:cs typeface="Arimo"/>
                <a:sym typeface="Arimo"/>
              </a:rPr>
              <a:t>Mentioning in Press Release</a:t>
            </a:r>
          </a:p>
          <a:p>
            <a:pPr algn="l" marL="706120" indent="-353060" lvl="1">
              <a:lnSpc>
                <a:spcPts val="1931"/>
              </a:lnSpc>
              <a:buFont typeface="Arial"/>
              <a:buChar char="•"/>
            </a:pPr>
            <a:r>
              <a:rPr lang="en-US" sz="1399">
                <a:solidFill>
                  <a:srgbClr val="FFFFFF"/>
                </a:solidFill>
                <a:latin typeface="Arimo"/>
                <a:ea typeface="Arimo"/>
                <a:cs typeface="Arimo"/>
                <a:sym typeface="Arimo"/>
              </a:rPr>
              <a:t>Recognition on conference website and in conference materials, with amplifications on Breakpoint socials, owned marketing channels and more.</a:t>
            </a:r>
          </a:p>
        </p:txBody>
      </p:sp>
      <p:grpSp>
        <p:nvGrpSpPr>
          <p:cNvPr name="Group 22" id="22"/>
          <p:cNvGrpSpPr/>
          <p:nvPr/>
        </p:nvGrpSpPr>
        <p:grpSpPr>
          <a:xfrm rot="0">
            <a:off x="610438" y="1192854"/>
            <a:ext cx="3006604" cy="292198"/>
            <a:chOff x="0" y="0"/>
            <a:chExt cx="4008806" cy="389598"/>
          </a:xfrm>
        </p:grpSpPr>
        <p:sp>
          <p:nvSpPr>
            <p:cNvPr name="Freeform 23" id="23"/>
            <p:cNvSpPr/>
            <p:nvPr/>
          </p:nvSpPr>
          <p:spPr>
            <a:xfrm flipH="false" flipV="false" rot="0">
              <a:off x="0" y="0"/>
              <a:ext cx="4008800" cy="389600"/>
            </a:xfrm>
            <a:custGeom>
              <a:avLst/>
              <a:gdLst/>
              <a:ahLst/>
              <a:cxnLst/>
              <a:rect r="r" b="b" t="t" l="l"/>
              <a:pathLst>
                <a:path h="389600" w="4008800">
                  <a:moveTo>
                    <a:pt x="0" y="0"/>
                  </a:moveTo>
                  <a:lnTo>
                    <a:pt x="4008800" y="0"/>
                  </a:lnTo>
                  <a:lnTo>
                    <a:pt x="4008800" y="389600"/>
                  </a:lnTo>
                  <a:lnTo>
                    <a:pt x="0" y="389600"/>
                  </a:lnTo>
                  <a:close/>
                </a:path>
              </a:pathLst>
            </a:custGeom>
            <a:blipFill>
              <a:blip r:embed="rId5">
                <a:alphaModFix amt="0"/>
              </a:blip>
              <a:stretch>
                <a:fillRect l="0" t="-150492" r="0" b="-150491"/>
              </a:stretch>
            </a:blipFill>
          </p:spPr>
        </p:sp>
        <p:sp>
          <p:nvSpPr>
            <p:cNvPr name="TextBox 24" id="24"/>
            <p:cNvSpPr txBox="true"/>
            <p:nvPr/>
          </p:nvSpPr>
          <p:spPr>
            <a:xfrm>
              <a:off x="0" y="-47625"/>
              <a:ext cx="4008806" cy="437223"/>
            </a:xfrm>
            <a:prstGeom prst="rect">
              <a:avLst/>
            </a:prstGeom>
          </p:spPr>
          <p:txBody>
            <a:bodyPr anchor="ctr" rtlCol="false" tIns="0" lIns="0" bIns="0" rIns="0"/>
            <a:lstStyle/>
            <a:p>
              <a:pPr algn="l">
                <a:lnSpc>
                  <a:spcPts val="2879"/>
                </a:lnSpc>
              </a:pPr>
              <a:r>
                <a:rPr lang="en-US" sz="2000">
                  <a:solidFill>
                    <a:srgbClr val="FFFFFF"/>
                  </a:solidFill>
                  <a:latin typeface="Arimo"/>
                  <a:ea typeface="Arimo"/>
                  <a:cs typeface="Arimo"/>
                  <a:sym typeface="Arimo"/>
                </a:rPr>
                <a:t>MAIN STAGE</a:t>
              </a:r>
            </a:p>
          </p:txBody>
        </p:sp>
      </p:grpSp>
      <p:sp>
        <p:nvSpPr>
          <p:cNvPr name="TextBox 25" id="25"/>
          <p:cNvSpPr txBox="true"/>
          <p:nvPr/>
        </p:nvSpPr>
        <p:spPr>
          <a:xfrm rot="0">
            <a:off x="578701"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Sponsorships</a:t>
            </a:r>
          </a:p>
        </p:txBody>
      </p:sp>
      <p:sp>
        <p:nvSpPr>
          <p:cNvPr name="TextBox 26" id="26"/>
          <p:cNvSpPr txBox="true"/>
          <p:nvPr/>
        </p:nvSpPr>
        <p:spPr>
          <a:xfrm rot="0">
            <a:off x="510330" y="3673278"/>
            <a:ext cx="5704351" cy="451799"/>
          </a:xfrm>
          <a:prstGeom prst="rect">
            <a:avLst/>
          </a:prstGeom>
        </p:spPr>
        <p:txBody>
          <a:bodyPr anchor="t" rtlCol="false" tIns="0" lIns="0" bIns="0" rIns="0">
            <a:spAutoFit/>
          </a:bodyPr>
          <a:lstStyle/>
          <a:p>
            <a:pPr algn="l">
              <a:lnSpc>
                <a:spcPts val="1920"/>
              </a:lnSpc>
            </a:pPr>
            <a:r>
              <a:rPr lang="en-US" b="true" sz="1600">
                <a:solidFill>
                  <a:srgbClr val="FFFFFF"/>
                </a:solidFill>
                <a:latin typeface="Arimo Bold"/>
                <a:ea typeface="Arimo Bold"/>
                <a:cs typeface="Arimo Bold"/>
                <a:sym typeface="Arimo Bold"/>
              </a:rPr>
              <a:t>(1) Main Stage - Exclusive Sponsorship</a:t>
            </a:r>
          </a:p>
        </p:txBody>
      </p:sp>
      <p:sp>
        <p:nvSpPr>
          <p:cNvPr name="TextBox 27" id="27"/>
          <p:cNvSpPr txBox="true"/>
          <p:nvPr/>
        </p:nvSpPr>
        <p:spPr>
          <a:xfrm rot="0">
            <a:off x="13027028" y="2811142"/>
            <a:ext cx="4638599" cy="371246"/>
          </a:xfrm>
          <a:prstGeom prst="rect">
            <a:avLst/>
          </a:prstGeom>
        </p:spPr>
        <p:txBody>
          <a:bodyPr anchor="t" rtlCol="false" tIns="0" lIns="0" bIns="0" rIns="0">
            <a:spAutoFit/>
          </a:bodyPr>
          <a:lstStyle/>
          <a:p>
            <a:pPr algn="l">
              <a:lnSpc>
                <a:spcPts val="3120"/>
              </a:lnSpc>
            </a:pPr>
            <a:r>
              <a:rPr lang="en-US" sz="2600">
                <a:solidFill>
                  <a:srgbClr val="14F196"/>
                </a:solidFill>
                <a:latin typeface="Arimo"/>
                <a:ea typeface="Arimo"/>
                <a:cs typeface="Arimo"/>
                <a:sym typeface="Arimo"/>
              </a:rPr>
              <a:t>Live Stream</a:t>
            </a:r>
          </a:p>
        </p:txBody>
      </p:sp>
      <p:sp>
        <p:nvSpPr>
          <p:cNvPr name="TextBox 28" id="28"/>
          <p:cNvSpPr txBox="true"/>
          <p:nvPr/>
        </p:nvSpPr>
        <p:spPr>
          <a:xfrm rot="0">
            <a:off x="13027028" y="3303337"/>
            <a:ext cx="5232597" cy="460429"/>
          </a:xfrm>
          <a:prstGeom prst="rect">
            <a:avLst/>
          </a:prstGeom>
        </p:spPr>
        <p:txBody>
          <a:bodyPr anchor="t" rtlCol="false" tIns="0" lIns="0" bIns="0" rIns="0">
            <a:spAutoFit/>
          </a:bodyPr>
          <a:lstStyle/>
          <a:p>
            <a:pPr algn="l">
              <a:lnSpc>
                <a:spcPts val="2879"/>
              </a:lnSpc>
            </a:pPr>
            <a:r>
              <a:rPr lang="en-US" sz="2000">
                <a:solidFill>
                  <a:srgbClr val="FFFFFF"/>
                </a:solidFill>
                <a:latin typeface="Arimo"/>
                <a:ea typeface="Arimo"/>
                <a:cs typeface="Arimo"/>
                <a:sym typeface="Arimo"/>
              </a:rPr>
              <a:t>What’s included?</a:t>
            </a:r>
          </a:p>
        </p:txBody>
      </p:sp>
      <p:sp>
        <p:nvSpPr>
          <p:cNvPr name="TextBox 29" id="29"/>
          <p:cNvSpPr txBox="true"/>
          <p:nvPr/>
        </p:nvSpPr>
        <p:spPr>
          <a:xfrm rot="0">
            <a:off x="13041782" y="3788778"/>
            <a:ext cx="4638599" cy="1770821"/>
          </a:xfrm>
          <a:prstGeom prst="rect">
            <a:avLst/>
          </a:prstGeom>
        </p:spPr>
        <p:txBody>
          <a:bodyPr anchor="t" rtlCol="false" tIns="0" lIns="0" bIns="0" rIns="0">
            <a:spAutoFit/>
          </a:bodyPr>
          <a:lstStyle/>
          <a:p>
            <a:pPr algn="l">
              <a:lnSpc>
                <a:spcPts val="1931"/>
              </a:lnSpc>
            </a:pPr>
            <a:r>
              <a:rPr lang="en-US" sz="1399">
                <a:solidFill>
                  <a:srgbClr val="FFFFFF"/>
                </a:solidFill>
                <a:latin typeface="Arimo"/>
                <a:ea typeface="Arimo"/>
                <a:cs typeface="Arimo"/>
                <a:sym typeface="Arimo"/>
              </a:rPr>
              <a:t>In addition to an incredible IRL experience, we’re offering a livestream of conference programming to audiences around the globe.</a:t>
            </a:r>
          </a:p>
          <a:p>
            <a:pPr algn="just">
              <a:lnSpc>
                <a:spcPts val="3863"/>
              </a:lnSpc>
            </a:pPr>
          </a:p>
          <a:p>
            <a:pPr algn="just">
              <a:lnSpc>
                <a:spcPts val="1931"/>
              </a:lnSpc>
            </a:pPr>
            <a:r>
              <a:rPr lang="en-US" sz="1399">
                <a:solidFill>
                  <a:srgbClr val="FFFFFF"/>
                </a:solidFill>
                <a:latin typeface="Arimo"/>
                <a:ea typeface="Arimo"/>
                <a:cs typeface="Arimo"/>
                <a:sym typeface="Arimo"/>
              </a:rPr>
              <a:t>Content will be streamed across several platforms including Solana’s Twitter Live with over 3 million followers! </a:t>
            </a:r>
          </a:p>
          <a:p>
            <a:pPr algn="just">
              <a:lnSpc>
                <a:spcPts val="3863"/>
              </a:lnSpc>
            </a:pPr>
          </a:p>
          <a:p>
            <a:pPr algn="just">
              <a:lnSpc>
                <a:spcPts val="4367"/>
              </a:lnSpc>
            </a:pPr>
          </a:p>
        </p:txBody>
      </p:sp>
      <p:sp>
        <p:nvSpPr>
          <p:cNvPr name="TextBox 30" id="30"/>
          <p:cNvSpPr txBox="true"/>
          <p:nvPr/>
        </p:nvSpPr>
        <p:spPr>
          <a:xfrm rot="0">
            <a:off x="13066900" y="8353463"/>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31" id="31"/>
          <p:cNvSpPr txBox="true"/>
          <p:nvPr/>
        </p:nvSpPr>
        <p:spPr>
          <a:xfrm rot="0">
            <a:off x="13066881" y="8763057"/>
            <a:ext cx="2089204" cy="657454"/>
          </a:xfrm>
          <a:prstGeom prst="rect">
            <a:avLst/>
          </a:prstGeom>
        </p:spPr>
        <p:txBody>
          <a:bodyPr anchor="t" rtlCol="false" tIns="0" lIns="0" bIns="0" rIns="0">
            <a:spAutoFit/>
          </a:bodyPr>
          <a:lstStyle/>
          <a:p>
            <a:pPr algn="l">
              <a:lnSpc>
                <a:spcPts val="3600"/>
              </a:lnSpc>
            </a:pPr>
            <a:r>
              <a:rPr lang="en-US" sz="3000">
                <a:solidFill>
                  <a:srgbClr val="14F196"/>
                </a:solidFill>
                <a:latin typeface="Arimo"/>
                <a:ea typeface="Arimo"/>
                <a:cs typeface="Arimo"/>
                <a:sym typeface="Arimo"/>
              </a:rPr>
              <a:t>$150,000</a:t>
            </a:r>
          </a:p>
        </p:txBody>
      </p:sp>
      <p:sp>
        <p:nvSpPr>
          <p:cNvPr name="TextBox 32" id="32"/>
          <p:cNvSpPr txBox="true"/>
          <p:nvPr/>
        </p:nvSpPr>
        <p:spPr>
          <a:xfrm rot="0">
            <a:off x="16691420" y="8353463"/>
            <a:ext cx="1108196"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33" id="33"/>
          <p:cNvSpPr txBox="true"/>
          <p:nvPr/>
        </p:nvSpPr>
        <p:spPr>
          <a:xfrm rot="0">
            <a:off x="16517674" y="8696363"/>
            <a:ext cx="1165203" cy="479327"/>
          </a:xfrm>
          <a:prstGeom prst="rect">
            <a:avLst/>
          </a:prstGeom>
        </p:spPr>
        <p:txBody>
          <a:bodyPr anchor="t" rtlCol="false" tIns="0" lIns="0" bIns="0" rIns="0">
            <a:spAutoFit/>
          </a:bodyPr>
          <a:lstStyle/>
          <a:p>
            <a:pPr algn="r">
              <a:lnSpc>
                <a:spcPts val="4320"/>
              </a:lnSpc>
            </a:pPr>
            <a:r>
              <a:rPr lang="en-US" sz="3000">
                <a:solidFill>
                  <a:srgbClr val="14F196"/>
                </a:solidFill>
                <a:latin typeface="Arimo"/>
                <a:ea typeface="Arimo"/>
                <a:cs typeface="Arimo"/>
                <a:sym typeface="Arimo"/>
              </a:rPr>
              <a:t>15 GA</a:t>
            </a:r>
          </a:p>
        </p:txBody>
      </p:sp>
      <p:sp>
        <p:nvSpPr>
          <p:cNvPr name="TextBox 34" id="34"/>
          <p:cNvSpPr txBox="true"/>
          <p:nvPr/>
        </p:nvSpPr>
        <p:spPr>
          <a:xfrm rot="0">
            <a:off x="12462567" y="5683425"/>
            <a:ext cx="5049745" cy="2432171"/>
          </a:xfrm>
          <a:prstGeom prst="rect">
            <a:avLst/>
          </a:prstGeom>
        </p:spPr>
        <p:txBody>
          <a:bodyPr anchor="t" rtlCol="false" tIns="0" lIns="0" bIns="0" rIns="0">
            <a:spAutoFit/>
          </a:bodyPr>
          <a:lstStyle/>
          <a:p>
            <a:pPr algn="l" marL="706120" indent="-353060" lvl="1">
              <a:lnSpc>
                <a:spcPts val="1931"/>
              </a:lnSpc>
              <a:buFont typeface="Arial"/>
              <a:buChar char="•"/>
            </a:pPr>
            <a:r>
              <a:rPr lang="en-US" sz="1399">
                <a:solidFill>
                  <a:srgbClr val="FFFFFF"/>
                </a:solidFill>
                <a:latin typeface="Arimo"/>
                <a:ea typeface="Arimo"/>
                <a:cs typeface="Arimo"/>
                <a:sym typeface="Arimo"/>
              </a:rPr>
              <a:t>1 x Full Banner of Advertising Space on the digital frames during the livestream</a:t>
            </a:r>
          </a:p>
          <a:p>
            <a:pPr algn="l" marL="706120" indent="-353060" lvl="1">
              <a:lnSpc>
                <a:spcPts val="1931"/>
              </a:lnSpc>
              <a:buFont typeface="Arial"/>
              <a:buChar char="•"/>
            </a:pPr>
            <a:r>
              <a:rPr lang="en-US" sz="1399">
                <a:solidFill>
                  <a:srgbClr val="FFFFFF"/>
                </a:solidFill>
                <a:latin typeface="Arimo"/>
                <a:ea typeface="Arimo"/>
                <a:cs typeface="Arimo"/>
                <a:sym typeface="Arimo"/>
              </a:rPr>
              <a:t>Large scale print branding skyline marketing in event space</a:t>
            </a:r>
          </a:p>
          <a:p>
            <a:pPr algn="l" marL="706120" indent="-353060" lvl="1">
              <a:lnSpc>
                <a:spcPts val="1931"/>
              </a:lnSpc>
              <a:buFont typeface="Arial"/>
              <a:buChar char="•"/>
            </a:pPr>
            <a:r>
              <a:rPr lang="en-US" sz="1399">
                <a:solidFill>
                  <a:srgbClr val="FFFFFF"/>
                </a:solidFill>
                <a:latin typeface="Arimo"/>
                <a:ea typeface="Arimo"/>
                <a:cs typeface="Arimo"/>
                <a:sym typeface="Arimo"/>
              </a:rPr>
              <a:t>Branded Banner in the Grand Hall</a:t>
            </a:r>
          </a:p>
          <a:p>
            <a:pPr algn="l" marL="706120" indent="-353060" lvl="1">
              <a:lnSpc>
                <a:spcPts val="1931"/>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 socials, owned marketing channels, and more.</a:t>
            </a:r>
          </a:p>
        </p:txBody>
      </p:sp>
      <p:grpSp>
        <p:nvGrpSpPr>
          <p:cNvPr name="Group 35" id="35"/>
          <p:cNvGrpSpPr/>
          <p:nvPr/>
        </p:nvGrpSpPr>
        <p:grpSpPr>
          <a:xfrm rot="0">
            <a:off x="17379201" y="9612382"/>
            <a:ext cx="331051" cy="296570"/>
            <a:chOff x="0" y="0"/>
            <a:chExt cx="441401" cy="395427"/>
          </a:xfrm>
        </p:grpSpPr>
        <p:sp>
          <p:nvSpPr>
            <p:cNvPr name="Freeform 36" id="36"/>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6"/>
              <a:stretch>
                <a:fillRect l="0" t="0" r="11" b="12"/>
              </a:stretch>
            </a:blipFill>
          </p:spPr>
        </p:sp>
      </p:grpSp>
      <p:sp>
        <p:nvSpPr>
          <p:cNvPr name="AutoShape 37" id="37"/>
          <p:cNvSpPr/>
          <p:nvPr/>
        </p:nvSpPr>
        <p:spPr>
          <a:xfrm rot="14700">
            <a:off x="590150" y="8195205"/>
            <a:ext cx="4446489" cy="0"/>
          </a:xfrm>
          <a:prstGeom prst="line">
            <a:avLst/>
          </a:prstGeom>
          <a:ln cap="rnd" w="9525">
            <a:solidFill>
              <a:srgbClr val="14F196"/>
            </a:solidFill>
            <a:prstDash val="solid"/>
            <a:headEnd type="none" len="sm" w="sm"/>
            <a:tailEnd type="none" len="sm" w="sm"/>
          </a:ln>
        </p:spPr>
      </p:sp>
      <p:sp>
        <p:nvSpPr>
          <p:cNvPr name="AutoShape 38" id="38"/>
          <p:cNvSpPr/>
          <p:nvPr/>
        </p:nvSpPr>
        <p:spPr>
          <a:xfrm rot="14460">
            <a:off x="6629505" y="8198358"/>
            <a:ext cx="4525689" cy="0"/>
          </a:xfrm>
          <a:prstGeom prst="line">
            <a:avLst/>
          </a:prstGeom>
          <a:ln cap="rnd" w="9525">
            <a:solidFill>
              <a:srgbClr val="14F196"/>
            </a:solidFill>
            <a:prstDash val="solid"/>
            <a:headEnd type="none" len="sm" w="sm"/>
            <a:tailEnd type="none" len="sm" w="sm"/>
          </a:ln>
        </p:spPr>
      </p:sp>
      <p:sp>
        <p:nvSpPr>
          <p:cNvPr name="AutoShape 39" id="39"/>
          <p:cNvSpPr/>
          <p:nvPr/>
        </p:nvSpPr>
        <p:spPr>
          <a:xfrm rot="14460">
            <a:off x="13017503" y="8198358"/>
            <a:ext cx="4525689" cy="0"/>
          </a:xfrm>
          <a:prstGeom prst="line">
            <a:avLst/>
          </a:prstGeom>
          <a:ln cap="rnd" w="9525">
            <a:solidFill>
              <a:srgbClr val="14F196"/>
            </a:solidFill>
            <a:prstDash val="solid"/>
            <a:headEnd type="none" len="sm" w="sm"/>
            <a:tailEnd type="none" len="sm" w="sm"/>
          </a:ln>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10" cy="10287000"/>
            <a:chOff x="0" y="0"/>
            <a:chExt cx="24384013"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1154" t="0" r="-1154" b="0"/>
              </a:stretch>
            </a:blipFill>
          </p:spPr>
        </p:sp>
      </p:grpSp>
      <p:grpSp>
        <p:nvGrpSpPr>
          <p:cNvPr name="Group 5" id="5"/>
          <p:cNvGrpSpPr/>
          <p:nvPr/>
        </p:nvGrpSpPr>
        <p:grpSpPr>
          <a:xfrm rot="0">
            <a:off x="627650" y="4870771"/>
            <a:ext cx="5206803" cy="292198"/>
            <a:chOff x="0" y="0"/>
            <a:chExt cx="6942404" cy="389598"/>
          </a:xfrm>
        </p:grpSpPr>
        <p:sp>
          <p:nvSpPr>
            <p:cNvPr name="Freeform 6" id="6"/>
            <p:cNvSpPr/>
            <p:nvPr/>
          </p:nvSpPr>
          <p:spPr>
            <a:xfrm flipH="false" flipV="false" rot="0">
              <a:off x="0" y="0"/>
              <a:ext cx="6942400" cy="389600"/>
            </a:xfrm>
            <a:custGeom>
              <a:avLst/>
              <a:gdLst/>
              <a:ahLst/>
              <a:cxnLst/>
              <a:rect r="r" b="b" t="t" l="l"/>
              <a:pathLst>
                <a:path h="389600" w="6942400">
                  <a:moveTo>
                    <a:pt x="0" y="0"/>
                  </a:moveTo>
                  <a:lnTo>
                    <a:pt x="6942400" y="0"/>
                  </a:lnTo>
                  <a:lnTo>
                    <a:pt x="6942400" y="389600"/>
                  </a:lnTo>
                  <a:lnTo>
                    <a:pt x="0" y="389600"/>
                  </a:lnTo>
                  <a:close/>
                </a:path>
              </a:pathLst>
            </a:custGeom>
            <a:blipFill>
              <a:blip r:embed="rId5">
                <a:alphaModFix amt="0"/>
              </a:blip>
              <a:stretch>
                <a:fillRect l="0" t="-297210" r="0" b="-297209"/>
              </a:stretch>
            </a:blipFill>
          </p:spPr>
        </p:sp>
        <p:sp>
          <p:nvSpPr>
            <p:cNvPr name="TextBox 7" id="7"/>
            <p:cNvSpPr txBox="true"/>
            <p:nvPr/>
          </p:nvSpPr>
          <p:spPr>
            <a:xfrm>
              <a:off x="0" y="-47625"/>
              <a:ext cx="6942404" cy="437223"/>
            </a:xfrm>
            <a:prstGeom prst="rect">
              <a:avLst/>
            </a:prstGeom>
          </p:spPr>
          <p:txBody>
            <a:bodyPr anchor="b" rtlCol="false" tIns="0" lIns="0" bIns="0" rIns="0"/>
            <a:lstStyle/>
            <a:p>
              <a:pPr algn="l">
                <a:lnSpc>
                  <a:spcPts val="2879"/>
                </a:lnSpc>
              </a:pPr>
              <a:r>
                <a:rPr lang="en-US" sz="2000">
                  <a:solidFill>
                    <a:srgbClr val="14F196"/>
                  </a:solidFill>
                  <a:latin typeface="Arimo"/>
                  <a:ea typeface="Arimo"/>
                  <a:cs typeface="Arimo"/>
                  <a:sym typeface="Arimo"/>
                </a:rPr>
                <a:t>What’s included?</a:t>
              </a:r>
            </a:p>
          </p:txBody>
        </p:sp>
      </p:grpSp>
      <p:sp>
        <p:nvSpPr>
          <p:cNvPr name="TextBox 8" id="8"/>
          <p:cNvSpPr txBox="true"/>
          <p:nvPr/>
        </p:nvSpPr>
        <p:spPr>
          <a:xfrm rot="0">
            <a:off x="323050" y="5217166"/>
            <a:ext cx="5745004" cy="2772527"/>
          </a:xfrm>
          <a:prstGeom prst="rect">
            <a:avLst/>
          </a:prstGeom>
        </p:spPr>
        <p:txBody>
          <a:bodyPr anchor="t" rtlCol="false" tIns="0" lIns="0" bIns="0" rIns="0">
            <a:spAutoFit/>
          </a:bodyPr>
          <a:lstStyle/>
          <a:p>
            <a:pPr algn="just" marL="706120" indent="-353060" lvl="1">
              <a:lnSpc>
                <a:spcPts val="2351"/>
              </a:lnSpc>
              <a:buFont typeface="Arial"/>
              <a:buChar char="•"/>
            </a:pPr>
            <a:r>
              <a:rPr lang="en-US" sz="1399">
                <a:solidFill>
                  <a:srgbClr val="FFFFFF"/>
                </a:solidFill>
                <a:latin typeface="Arimo"/>
                <a:ea typeface="Arimo"/>
                <a:cs typeface="Arimo"/>
                <a:sym typeface="Arimo"/>
              </a:rPr>
              <a:t>Turnkey 6’ x ‘6 Kiosk</a:t>
            </a:r>
          </a:p>
          <a:p>
            <a:pPr algn="just" marL="706120" indent="-353060" lvl="1">
              <a:lnSpc>
                <a:spcPts val="2351"/>
              </a:lnSpc>
              <a:buFont typeface="Arial"/>
              <a:buChar char="•"/>
            </a:pPr>
            <a:r>
              <a:rPr lang="en-US" sz="1399">
                <a:solidFill>
                  <a:srgbClr val="FFFFFF"/>
                </a:solidFill>
                <a:latin typeface="Arimo"/>
                <a:ea typeface="Arimo"/>
                <a:cs typeface="Arimo"/>
                <a:sym typeface="Arimo"/>
              </a:rPr>
              <a:t>(2) High stools &amp; (1) Welcome Counter</a:t>
            </a:r>
          </a:p>
          <a:p>
            <a:pPr algn="just" marL="706120" indent="-353060" lvl="1">
              <a:lnSpc>
                <a:spcPts val="2351"/>
              </a:lnSpc>
              <a:buFont typeface="Arial"/>
              <a:buChar char="•"/>
            </a:pPr>
            <a:r>
              <a:rPr lang="en-US" sz="1399">
                <a:solidFill>
                  <a:srgbClr val="FFFFFF"/>
                </a:solidFill>
                <a:latin typeface="Arimo"/>
                <a:ea typeface="Arimo"/>
                <a:cs typeface="Arimo"/>
                <a:sym typeface="Arimo"/>
              </a:rPr>
              <a:t>(1) 43’’ Monitor (incl. USB and HDMI input)</a:t>
            </a:r>
          </a:p>
          <a:p>
            <a:pPr algn="just" marL="706120" indent="-353060" lvl="1">
              <a:lnSpc>
                <a:spcPts val="2351"/>
              </a:lnSpc>
              <a:buFont typeface="Arial"/>
              <a:buChar char="•"/>
            </a:pPr>
            <a:r>
              <a:rPr lang="en-US" sz="1399">
                <a:solidFill>
                  <a:srgbClr val="FFFFFF"/>
                </a:solidFill>
                <a:latin typeface="Arimo"/>
                <a:ea typeface="Arimo"/>
                <a:cs typeface="Arimo"/>
                <a:sym typeface="Arimo"/>
              </a:rPr>
              <a:t>Power socket</a:t>
            </a:r>
          </a:p>
          <a:p>
            <a:pPr algn="just" marL="706120" indent="-353060" lvl="1">
              <a:lnSpc>
                <a:spcPts val="2351"/>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 social, owned marketing channels, and more.</a:t>
            </a:r>
          </a:p>
          <a:p>
            <a:pPr algn="just" marL="706120" indent="-353060" lvl="1">
              <a:lnSpc>
                <a:spcPts val="2351"/>
              </a:lnSpc>
              <a:buFont typeface="Arial"/>
              <a:buChar char="•"/>
            </a:pPr>
            <a:r>
              <a:rPr lang="en-US" sz="1399">
                <a:solidFill>
                  <a:srgbClr val="FFFFFF"/>
                </a:solidFill>
                <a:latin typeface="Arimo"/>
                <a:ea typeface="Arimo"/>
                <a:cs typeface="Arimo"/>
                <a:sym typeface="Arimo"/>
              </a:rPr>
              <a:t>(2) Design Revision rounds</a:t>
            </a:r>
          </a:p>
          <a:p>
            <a:pPr algn="just" marL="1412240" indent="-706120" lvl="1">
              <a:lnSpc>
                <a:spcPts val="4703"/>
              </a:lnSpc>
            </a:pPr>
          </a:p>
        </p:txBody>
      </p:sp>
      <p:sp>
        <p:nvSpPr>
          <p:cNvPr name="TextBox 9" id="9"/>
          <p:cNvSpPr txBox="true"/>
          <p:nvPr/>
        </p:nvSpPr>
        <p:spPr>
          <a:xfrm rot="0">
            <a:off x="601904" y="2449373"/>
            <a:ext cx="5465997" cy="2126323"/>
          </a:xfrm>
          <a:prstGeom prst="rect">
            <a:avLst/>
          </a:prstGeom>
        </p:spPr>
        <p:txBody>
          <a:bodyPr anchor="t" rtlCol="false" tIns="0" lIns="0" bIns="0" rIns="0">
            <a:spAutoFit/>
          </a:bodyPr>
          <a:lstStyle/>
          <a:p>
            <a:pPr algn="l">
              <a:lnSpc>
                <a:spcPts val="2351"/>
              </a:lnSpc>
            </a:pPr>
            <a:r>
              <a:rPr lang="en-US" sz="1399">
                <a:solidFill>
                  <a:srgbClr val="FFFFFF"/>
                </a:solidFill>
                <a:latin typeface="Arimo"/>
                <a:ea typeface="Arimo"/>
                <a:cs typeface="Arimo"/>
                <a:sym typeface="Arimo"/>
              </a:rPr>
              <a:t>The Product Kiosk is where you showcase what you’re building on Solana! Demo live, meet future users and partners and get discovered by the wider ecosystem. </a:t>
            </a:r>
          </a:p>
          <a:p>
            <a:pPr algn="just">
              <a:lnSpc>
                <a:spcPts val="2351"/>
              </a:lnSpc>
            </a:pPr>
          </a:p>
          <a:p>
            <a:pPr algn="just">
              <a:lnSpc>
                <a:spcPts val="2351"/>
              </a:lnSpc>
            </a:pPr>
            <a:r>
              <a:rPr lang="en-US" sz="1399">
                <a:solidFill>
                  <a:srgbClr val="FFFFFF"/>
                </a:solidFill>
                <a:latin typeface="Arimo"/>
                <a:ea typeface="Arimo"/>
                <a:cs typeface="Arimo"/>
                <a:sym typeface="Arimo"/>
              </a:rPr>
              <a:t>We handle the setup so you can plug in, tell your story, and start meaningful conversations from the moments doors open.</a:t>
            </a:r>
          </a:p>
        </p:txBody>
      </p:sp>
      <p:sp>
        <p:nvSpPr>
          <p:cNvPr name="TextBox 10" id="10"/>
          <p:cNvSpPr txBox="true"/>
          <p:nvPr/>
        </p:nvSpPr>
        <p:spPr>
          <a:xfrm rot="0">
            <a:off x="601923" y="1880168"/>
            <a:ext cx="4067404" cy="371246"/>
          </a:xfrm>
          <a:prstGeom prst="rect">
            <a:avLst/>
          </a:prstGeom>
        </p:spPr>
        <p:txBody>
          <a:bodyPr anchor="t" rtlCol="false" tIns="0" lIns="0" bIns="0" rIns="0">
            <a:spAutoFit/>
          </a:bodyPr>
          <a:lstStyle/>
          <a:p>
            <a:pPr algn="l">
              <a:lnSpc>
                <a:spcPts val="3120"/>
              </a:lnSpc>
            </a:pPr>
            <a:r>
              <a:rPr lang="en-US" sz="2600">
                <a:solidFill>
                  <a:srgbClr val="14F196"/>
                </a:solidFill>
                <a:latin typeface="Arimo"/>
                <a:ea typeface="Arimo"/>
                <a:cs typeface="Arimo"/>
                <a:sym typeface="Arimo"/>
              </a:rPr>
              <a:t>Product Kiosk (6’x6’)</a:t>
            </a:r>
          </a:p>
        </p:txBody>
      </p:sp>
      <p:grpSp>
        <p:nvGrpSpPr>
          <p:cNvPr name="Group 11" id="11"/>
          <p:cNvGrpSpPr/>
          <p:nvPr/>
        </p:nvGrpSpPr>
        <p:grpSpPr>
          <a:xfrm rot="0">
            <a:off x="8170602" y="1711852"/>
            <a:ext cx="6806403" cy="7426204"/>
            <a:chOff x="0" y="0"/>
            <a:chExt cx="9075204" cy="9901606"/>
          </a:xfrm>
        </p:grpSpPr>
        <p:sp>
          <p:nvSpPr>
            <p:cNvPr name="Freeform 12" id="12"/>
            <p:cNvSpPr/>
            <p:nvPr/>
          </p:nvSpPr>
          <p:spPr>
            <a:xfrm flipH="false" flipV="false" rot="0">
              <a:off x="0" y="0"/>
              <a:ext cx="9075166" cy="9901555"/>
            </a:xfrm>
            <a:custGeom>
              <a:avLst/>
              <a:gdLst/>
              <a:ahLst/>
              <a:cxnLst/>
              <a:rect r="r" b="b" t="t" l="l"/>
              <a:pathLst>
                <a:path h="9901555" w="9075166">
                  <a:moveTo>
                    <a:pt x="0" y="0"/>
                  </a:moveTo>
                  <a:lnTo>
                    <a:pt x="9075166" y="0"/>
                  </a:lnTo>
                  <a:lnTo>
                    <a:pt x="9075166" y="9901555"/>
                  </a:lnTo>
                  <a:lnTo>
                    <a:pt x="0" y="9901555"/>
                  </a:lnTo>
                  <a:lnTo>
                    <a:pt x="0" y="0"/>
                  </a:lnTo>
                  <a:close/>
                </a:path>
              </a:pathLst>
            </a:custGeom>
            <a:blipFill>
              <a:blip r:embed="rId6"/>
              <a:stretch>
                <a:fillRect l="-45800" t="0" r="-45800" b="-6"/>
              </a:stretch>
            </a:blipFill>
          </p:spPr>
        </p:sp>
      </p:grpSp>
      <p:grpSp>
        <p:nvGrpSpPr>
          <p:cNvPr name="Group 13" id="13"/>
          <p:cNvGrpSpPr/>
          <p:nvPr/>
        </p:nvGrpSpPr>
        <p:grpSpPr>
          <a:xfrm rot="0">
            <a:off x="609486" y="1192854"/>
            <a:ext cx="3006604" cy="292198"/>
            <a:chOff x="0" y="0"/>
            <a:chExt cx="4008806" cy="389598"/>
          </a:xfrm>
        </p:grpSpPr>
        <p:sp>
          <p:nvSpPr>
            <p:cNvPr name="Freeform 14" id="14"/>
            <p:cNvSpPr/>
            <p:nvPr/>
          </p:nvSpPr>
          <p:spPr>
            <a:xfrm flipH="false" flipV="false" rot="0">
              <a:off x="0" y="0"/>
              <a:ext cx="4008800" cy="389600"/>
            </a:xfrm>
            <a:custGeom>
              <a:avLst/>
              <a:gdLst/>
              <a:ahLst/>
              <a:cxnLst/>
              <a:rect r="r" b="b" t="t" l="l"/>
              <a:pathLst>
                <a:path h="389600" w="4008800">
                  <a:moveTo>
                    <a:pt x="0" y="0"/>
                  </a:moveTo>
                  <a:lnTo>
                    <a:pt x="4008800" y="0"/>
                  </a:lnTo>
                  <a:lnTo>
                    <a:pt x="4008800" y="389600"/>
                  </a:lnTo>
                  <a:lnTo>
                    <a:pt x="0" y="389600"/>
                  </a:lnTo>
                  <a:close/>
                </a:path>
              </a:pathLst>
            </a:custGeom>
            <a:blipFill>
              <a:blip r:embed="rId5">
                <a:alphaModFix amt="0"/>
              </a:blip>
              <a:stretch>
                <a:fillRect l="0" t="-150492" r="0" b="-150491"/>
              </a:stretch>
            </a:blipFill>
          </p:spPr>
        </p:sp>
        <p:sp>
          <p:nvSpPr>
            <p:cNvPr name="TextBox 15" id="15"/>
            <p:cNvSpPr txBox="true"/>
            <p:nvPr/>
          </p:nvSpPr>
          <p:spPr>
            <a:xfrm>
              <a:off x="0" y="-47625"/>
              <a:ext cx="4008806" cy="437223"/>
            </a:xfrm>
            <a:prstGeom prst="rect">
              <a:avLst/>
            </a:prstGeom>
          </p:spPr>
          <p:txBody>
            <a:bodyPr anchor="ctr" rtlCol="false" tIns="0" lIns="0" bIns="0" rIns="0"/>
            <a:lstStyle/>
            <a:p>
              <a:pPr algn="l">
                <a:lnSpc>
                  <a:spcPts val="2879"/>
                </a:lnSpc>
              </a:pPr>
              <a:r>
                <a:rPr lang="en-US" sz="2000">
                  <a:solidFill>
                    <a:srgbClr val="FFFFFF"/>
                  </a:solidFill>
                  <a:latin typeface="Arimo"/>
                  <a:ea typeface="Arimo"/>
                  <a:cs typeface="Arimo"/>
                  <a:sym typeface="Arimo"/>
                </a:rPr>
                <a:t>BOOTHS</a:t>
              </a:r>
            </a:p>
          </p:txBody>
        </p:sp>
      </p:grpSp>
      <p:sp>
        <p:nvSpPr>
          <p:cNvPr name="TextBox 16" id="16"/>
          <p:cNvSpPr txBox="true"/>
          <p:nvPr/>
        </p:nvSpPr>
        <p:spPr>
          <a:xfrm rot="0">
            <a:off x="577748"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Sponsorships</a:t>
            </a:r>
          </a:p>
        </p:txBody>
      </p:sp>
      <p:grpSp>
        <p:nvGrpSpPr>
          <p:cNvPr name="Group 17" id="17"/>
          <p:cNvGrpSpPr/>
          <p:nvPr/>
        </p:nvGrpSpPr>
        <p:grpSpPr>
          <a:xfrm rot="0">
            <a:off x="17379201" y="9612382"/>
            <a:ext cx="331051" cy="296570"/>
            <a:chOff x="0" y="0"/>
            <a:chExt cx="441401" cy="395427"/>
          </a:xfrm>
        </p:grpSpPr>
        <p:sp>
          <p:nvSpPr>
            <p:cNvPr name="Freeform 18" id="18"/>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7"/>
              <a:stretch>
                <a:fillRect l="0" t="0" r="11" b="12"/>
              </a:stretch>
            </a:blipFill>
          </p:spPr>
        </p:sp>
      </p:grpSp>
      <p:sp>
        <p:nvSpPr>
          <p:cNvPr name="TextBox 19" id="19"/>
          <p:cNvSpPr txBox="true"/>
          <p:nvPr/>
        </p:nvSpPr>
        <p:spPr>
          <a:xfrm rot="0">
            <a:off x="624983" y="8783574"/>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20" id="20"/>
          <p:cNvSpPr txBox="true"/>
          <p:nvPr/>
        </p:nvSpPr>
        <p:spPr>
          <a:xfrm rot="0">
            <a:off x="624983" y="9193149"/>
            <a:ext cx="2089204" cy="657454"/>
          </a:xfrm>
          <a:prstGeom prst="rect">
            <a:avLst/>
          </a:prstGeom>
        </p:spPr>
        <p:txBody>
          <a:bodyPr anchor="t" rtlCol="false" tIns="0" lIns="0" bIns="0" rIns="0">
            <a:spAutoFit/>
          </a:bodyPr>
          <a:lstStyle/>
          <a:p>
            <a:pPr algn="l">
              <a:lnSpc>
                <a:spcPts val="3600"/>
              </a:lnSpc>
            </a:pPr>
            <a:r>
              <a:rPr lang="en-US" sz="3000">
                <a:solidFill>
                  <a:srgbClr val="14F196"/>
                </a:solidFill>
                <a:latin typeface="Arimo"/>
                <a:ea typeface="Arimo"/>
                <a:cs typeface="Arimo"/>
                <a:sym typeface="Arimo"/>
              </a:rPr>
              <a:t>$15,000</a:t>
            </a:r>
          </a:p>
          <a:p>
            <a:pPr algn="l">
              <a:lnSpc>
                <a:spcPts val="3600"/>
              </a:lnSpc>
            </a:pPr>
          </a:p>
        </p:txBody>
      </p:sp>
      <p:sp>
        <p:nvSpPr>
          <p:cNvPr name="TextBox 21" id="21"/>
          <p:cNvSpPr txBox="true"/>
          <p:nvPr/>
        </p:nvSpPr>
        <p:spPr>
          <a:xfrm rot="0">
            <a:off x="5432574" y="8783574"/>
            <a:ext cx="9653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22" id="22"/>
          <p:cNvSpPr txBox="true"/>
          <p:nvPr/>
        </p:nvSpPr>
        <p:spPr>
          <a:xfrm rot="0">
            <a:off x="5089103" y="9126474"/>
            <a:ext cx="1295400" cy="479327"/>
          </a:xfrm>
          <a:prstGeom prst="rect">
            <a:avLst/>
          </a:prstGeom>
        </p:spPr>
        <p:txBody>
          <a:bodyPr anchor="t" rtlCol="false" tIns="0" lIns="0" bIns="0" rIns="0">
            <a:spAutoFit/>
          </a:bodyPr>
          <a:lstStyle/>
          <a:p>
            <a:pPr algn="r">
              <a:lnSpc>
                <a:spcPts val="4320"/>
              </a:lnSpc>
            </a:pPr>
            <a:r>
              <a:rPr lang="en-US" sz="3000">
                <a:solidFill>
                  <a:srgbClr val="14F196"/>
                </a:solidFill>
                <a:latin typeface="Arimo"/>
                <a:ea typeface="Arimo"/>
                <a:cs typeface="Arimo"/>
                <a:sym typeface="Arimo"/>
              </a:rPr>
              <a:t>4 GA</a:t>
            </a:r>
          </a:p>
        </p:txBody>
      </p:sp>
      <p:sp>
        <p:nvSpPr>
          <p:cNvPr name="AutoShape 23" id="23"/>
          <p:cNvSpPr/>
          <p:nvPr/>
        </p:nvSpPr>
        <p:spPr>
          <a:xfrm rot="11100">
            <a:off x="590159" y="8609467"/>
            <a:ext cx="5884678" cy="0"/>
          </a:xfrm>
          <a:prstGeom prst="line">
            <a:avLst/>
          </a:prstGeom>
          <a:ln cap="rnd" w="9525">
            <a:solidFill>
              <a:srgbClr val="14F196"/>
            </a:solidFill>
            <a:prstDash val="solid"/>
            <a:headEnd type="none" len="sm" w="sm"/>
            <a:tailEnd type="none" len="sm" w="sm"/>
          </a:ln>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10" cy="10287000"/>
            <a:chOff x="0" y="0"/>
            <a:chExt cx="24384013"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1154" t="0" r="-1154" b="0"/>
              </a:stretch>
            </a:blipFill>
          </p:spPr>
        </p:sp>
      </p:grpSp>
      <p:grpSp>
        <p:nvGrpSpPr>
          <p:cNvPr name="Group 5" id="5"/>
          <p:cNvGrpSpPr/>
          <p:nvPr/>
        </p:nvGrpSpPr>
        <p:grpSpPr>
          <a:xfrm rot="0">
            <a:off x="612353" y="4654734"/>
            <a:ext cx="5206803" cy="292198"/>
            <a:chOff x="0" y="0"/>
            <a:chExt cx="6942404" cy="389598"/>
          </a:xfrm>
        </p:grpSpPr>
        <p:sp>
          <p:nvSpPr>
            <p:cNvPr name="Freeform 6" id="6"/>
            <p:cNvSpPr/>
            <p:nvPr/>
          </p:nvSpPr>
          <p:spPr>
            <a:xfrm flipH="false" flipV="false" rot="0">
              <a:off x="0" y="0"/>
              <a:ext cx="6942400" cy="389600"/>
            </a:xfrm>
            <a:custGeom>
              <a:avLst/>
              <a:gdLst/>
              <a:ahLst/>
              <a:cxnLst/>
              <a:rect r="r" b="b" t="t" l="l"/>
              <a:pathLst>
                <a:path h="389600" w="6942400">
                  <a:moveTo>
                    <a:pt x="0" y="0"/>
                  </a:moveTo>
                  <a:lnTo>
                    <a:pt x="6942400" y="0"/>
                  </a:lnTo>
                  <a:lnTo>
                    <a:pt x="6942400" y="389600"/>
                  </a:lnTo>
                  <a:lnTo>
                    <a:pt x="0" y="389600"/>
                  </a:lnTo>
                  <a:close/>
                </a:path>
              </a:pathLst>
            </a:custGeom>
            <a:blipFill>
              <a:blip r:embed="rId5">
                <a:alphaModFix amt="0"/>
              </a:blip>
              <a:stretch>
                <a:fillRect l="0" t="-297210" r="0" b="-297209"/>
              </a:stretch>
            </a:blipFill>
          </p:spPr>
        </p:sp>
        <p:sp>
          <p:nvSpPr>
            <p:cNvPr name="TextBox 7" id="7"/>
            <p:cNvSpPr txBox="true"/>
            <p:nvPr/>
          </p:nvSpPr>
          <p:spPr>
            <a:xfrm>
              <a:off x="0" y="-47625"/>
              <a:ext cx="6942404" cy="437223"/>
            </a:xfrm>
            <a:prstGeom prst="rect">
              <a:avLst/>
            </a:prstGeom>
          </p:spPr>
          <p:txBody>
            <a:bodyPr anchor="b" rtlCol="false" tIns="0" lIns="0" bIns="0" rIns="0"/>
            <a:lstStyle/>
            <a:p>
              <a:pPr algn="l">
                <a:lnSpc>
                  <a:spcPts val="2879"/>
                </a:lnSpc>
              </a:pPr>
              <a:r>
                <a:rPr lang="en-US" sz="2000">
                  <a:solidFill>
                    <a:srgbClr val="14F196"/>
                  </a:solidFill>
                  <a:latin typeface="Arimo"/>
                  <a:ea typeface="Arimo"/>
                  <a:cs typeface="Arimo"/>
                  <a:sym typeface="Arimo"/>
                </a:rPr>
                <a:t>What’s included?</a:t>
              </a:r>
            </a:p>
          </p:txBody>
        </p:sp>
      </p:grpSp>
      <p:sp>
        <p:nvSpPr>
          <p:cNvPr name="TextBox 8" id="8"/>
          <p:cNvSpPr txBox="true"/>
          <p:nvPr/>
        </p:nvSpPr>
        <p:spPr>
          <a:xfrm rot="0">
            <a:off x="285845" y="5013617"/>
            <a:ext cx="5796001" cy="3316129"/>
          </a:xfrm>
          <a:prstGeom prst="rect">
            <a:avLst/>
          </a:prstGeom>
        </p:spPr>
        <p:txBody>
          <a:bodyPr anchor="t" rtlCol="false" tIns="0" lIns="0" bIns="0" rIns="0">
            <a:spAutoFit/>
          </a:bodyPr>
          <a:lstStyle/>
          <a:p>
            <a:pPr algn="just" marL="706120" indent="-353060" lvl="1">
              <a:lnSpc>
                <a:spcPts val="2351"/>
              </a:lnSpc>
              <a:buFont typeface="Arial"/>
              <a:buChar char="•"/>
            </a:pPr>
            <a:r>
              <a:rPr lang="en-US" sz="1399">
                <a:solidFill>
                  <a:srgbClr val="FFFFFF"/>
                </a:solidFill>
                <a:latin typeface="Arimo"/>
                <a:ea typeface="Arimo"/>
                <a:cs typeface="Arimo"/>
                <a:sym typeface="Arimo"/>
              </a:rPr>
              <a:t>Turnkey 13’x13’ suite to entertain, educate and network</a:t>
            </a:r>
          </a:p>
          <a:p>
            <a:pPr algn="just" marL="706120" indent="-353060" lvl="1">
              <a:lnSpc>
                <a:spcPts val="2351"/>
              </a:lnSpc>
              <a:buFont typeface="Arial"/>
              <a:buChar char="•"/>
            </a:pPr>
            <a:r>
              <a:rPr lang="en-US" sz="1399">
                <a:solidFill>
                  <a:srgbClr val="FFFFFF"/>
                </a:solidFill>
                <a:latin typeface="Arimo"/>
                <a:ea typeface="Arimo"/>
                <a:cs typeface="Arimo"/>
                <a:sym typeface="Arimo"/>
              </a:rPr>
              <a:t>Fully furnished with integrated seating</a:t>
            </a:r>
          </a:p>
          <a:p>
            <a:pPr algn="just" marL="706120" indent="-353060" lvl="1">
              <a:lnSpc>
                <a:spcPts val="2351"/>
              </a:lnSpc>
              <a:buFont typeface="Arial"/>
              <a:buChar char="•"/>
            </a:pPr>
            <a:r>
              <a:rPr lang="en-US" sz="1399">
                <a:solidFill>
                  <a:srgbClr val="FFFFFF"/>
                </a:solidFill>
                <a:latin typeface="Arimo"/>
                <a:ea typeface="Arimo"/>
                <a:cs typeface="Arimo"/>
                <a:sym typeface="Arimo"/>
              </a:rPr>
              <a:t>(1) 43’’ Monitor (incl. USB and HDMI input)</a:t>
            </a:r>
          </a:p>
          <a:p>
            <a:pPr algn="just" marL="706120" indent="-353060" lvl="1">
              <a:lnSpc>
                <a:spcPts val="2351"/>
              </a:lnSpc>
              <a:buFont typeface="Arial"/>
              <a:buChar char="•"/>
            </a:pPr>
            <a:r>
              <a:rPr lang="en-US" sz="1399">
                <a:solidFill>
                  <a:srgbClr val="FFFFFF"/>
                </a:solidFill>
                <a:latin typeface="Arimo"/>
                <a:ea typeface="Arimo"/>
                <a:cs typeface="Arimo"/>
                <a:sym typeface="Arimo"/>
              </a:rPr>
              <a:t>Power socket</a:t>
            </a:r>
          </a:p>
          <a:p>
            <a:pPr algn="just" marL="706120" indent="-353060" lvl="1">
              <a:lnSpc>
                <a:spcPts val="2351"/>
              </a:lnSpc>
              <a:buFont typeface="Arial"/>
              <a:buChar char="•"/>
            </a:pPr>
            <a:r>
              <a:rPr lang="en-US" sz="1399">
                <a:solidFill>
                  <a:srgbClr val="FFFFFF"/>
                </a:solidFill>
                <a:latin typeface="Arimo"/>
                <a:ea typeface="Arimo"/>
                <a:cs typeface="Arimo"/>
                <a:sym typeface="Arimo"/>
              </a:rPr>
              <a:t>Custom signage</a:t>
            </a:r>
          </a:p>
          <a:p>
            <a:pPr algn="just" marL="706120" indent="-353060" lvl="1">
              <a:lnSpc>
                <a:spcPts val="2351"/>
              </a:lnSpc>
              <a:buFont typeface="Arial"/>
              <a:buChar char="•"/>
            </a:pPr>
            <a:r>
              <a:rPr lang="en-US" sz="1399">
                <a:solidFill>
                  <a:srgbClr val="FFFFFF"/>
                </a:solidFill>
                <a:latin typeface="Arimo"/>
                <a:ea typeface="Arimo"/>
                <a:cs typeface="Arimo"/>
                <a:sym typeface="Arimo"/>
              </a:rPr>
              <a:t>Recognition on conference website and in conference materials, with amplification on Breakpoint social, owned marketing channels, and more.</a:t>
            </a:r>
          </a:p>
          <a:p>
            <a:pPr algn="just" marL="706120" indent="-353060" lvl="1">
              <a:lnSpc>
                <a:spcPts val="2351"/>
              </a:lnSpc>
              <a:buFont typeface="Arial"/>
              <a:buChar char="•"/>
            </a:pPr>
            <a:r>
              <a:rPr lang="en-US" sz="1399">
                <a:solidFill>
                  <a:srgbClr val="FFFFFF"/>
                </a:solidFill>
                <a:latin typeface="Arimo"/>
                <a:ea typeface="Arimo"/>
                <a:cs typeface="Arimo"/>
                <a:sym typeface="Arimo"/>
              </a:rPr>
              <a:t>(2) Design Revision rounds</a:t>
            </a:r>
          </a:p>
          <a:p>
            <a:pPr algn="just" marL="1412240" indent="-706120" lvl="1">
              <a:lnSpc>
                <a:spcPts val="4703"/>
              </a:lnSpc>
            </a:pPr>
          </a:p>
        </p:txBody>
      </p:sp>
      <p:sp>
        <p:nvSpPr>
          <p:cNvPr name="TextBox 9" id="9"/>
          <p:cNvSpPr txBox="true"/>
          <p:nvPr/>
        </p:nvSpPr>
        <p:spPr>
          <a:xfrm rot="0">
            <a:off x="621649" y="2368925"/>
            <a:ext cx="5517004" cy="2019529"/>
          </a:xfrm>
          <a:prstGeom prst="rect">
            <a:avLst/>
          </a:prstGeom>
        </p:spPr>
        <p:txBody>
          <a:bodyPr anchor="t" rtlCol="false" tIns="0" lIns="0" bIns="0" rIns="0">
            <a:spAutoFit/>
          </a:bodyPr>
          <a:lstStyle/>
          <a:p>
            <a:pPr algn="l">
              <a:lnSpc>
                <a:spcPts val="2351"/>
              </a:lnSpc>
            </a:pPr>
            <a:r>
              <a:rPr lang="en-US" sz="1399">
                <a:solidFill>
                  <a:srgbClr val="FFFFFF"/>
                </a:solidFill>
                <a:latin typeface="Arimo"/>
                <a:ea typeface="Arimo"/>
                <a:cs typeface="Arimo"/>
                <a:sym typeface="Arimo"/>
              </a:rPr>
              <a:t>Deluxe Suites are where teams can showcase products and teams building on Solana, but in need of a bigger space than the Product Kiosk.</a:t>
            </a:r>
          </a:p>
          <a:p>
            <a:pPr algn="just">
              <a:lnSpc>
                <a:spcPts val="4703"/>
              </a:lnSpc>
            </a:pPr>
          </a:p>
          <a:p>
            <a:pPr algn="just">
              <a:lnSpc>
                <a:spcPts val="2351"/>
              </a:lnSpc>
            </a:pPr>
            <a:r>
              <a:rPr lang="en-US" sz="1399">
                <a:solidFill>
                  <a:srgbClr val="FFFFFF"/>
                </a:solidFill>
                <a:latin typeface="Arimo"/>
                <a:ea typeface="Arimo"/>
                <a:cs typeface="Arimo"/>
                <a:sym typeface="Arimo"/>
              </a:rPr>
              <a:t>Enough space for not only showcasing your product, but ample room to network!</a:t>
            </a:r>
          </a:p>
        </p:txBody>
      </p:sp>
      <p:sp>
        <p:nvSpPr>
          <p:cNvPr name="TextBox 10" id="10"/>
          <p:cNvSpPr txBox="true"/>
          <p:nvPr/>
        </p:nvSpPr>
        <p:spPr>
          <a:xfrm rot="0">
            <a:off x="612134" y="1868376"/>
            <a:ext cx="4067404" cy="371246"/>
          </a:xfrm>
          <a:prstGeom prst="rect">
            <a:avLst/>
          </a:prstGeom>
        </p:spPr>
        <p:txBody>
          <a:bodyPr anchor="t" rtlCol="false" tIns="0" lIns="0" bIns="0" rIns="0">
            <a:spAutoFit/>
          </a:bodyPr>
          <a:lstStyle/>
          <a:p>
            <a:pPr algn="l">
              <a:lnSpc>
                <a:spcPts val="3120"/>
              </a:lnSpc>
            </a:pPr>
            <a:r>
              <a:rPr lang="en-US" sz="2600">
                <a:solidFill>
                  <a:srgbClr val="14F196"/>
                </a:solidFill>
                <a:latin typeface="Arimo"/>
                <a:ea typeface="Arimo"/>
                <a:cs typeface="Arimo"/>
                <a:sym typeface="Arimo"/>
              </a:rPr>
              <a:t>Deluxe Suite (13’x13’)</a:t>
            </a:r>
          </a:p>
        </p:txBody>
      </p:sp>
      <p:grpSp>
        <p:nvGrpSpPr>
          <p:cNvPr name="Group 11" id="11"/>
          <p:cNvGrpSpPr/>
          <p:nvPr/>
        </p:nvGrpSpPr>
        <p:grpSpPr>
          <a:xfrm rot="0">
            <a:off x="8000105" y="1700098"/>
            <a:ext cx="8584197" cy="7098601"/>
            <a:chOff x="0" y="0"/>
            <a:chExt cx="11445596" cy="9464802"/>
          </a:xfrm>
        </p:grpSpPr>
        <p:sp>
          <p:nvSpPr>
            <p:cNvPr name="Freeform 12" id="12"/>
            <p:cNvSpPr/>
            <p:nvPr/>
          </p:nvSpPr>
          <p:spPr>
            <a:xfrm flipH="false" flipV="false" rot="0">
              <a:off x="0" y="0"/>
              <a:ext cx="11445621" cy="9464802"/>
            </a:xfrm>
            <a:custGeom>
              <a:avLst/>
              <a:gdLst/>
              <a:ahLst/>
              <a:cxnLst/>
              <a:rect r="r" b="b" t="t" l="l"/>
              <a:pathLst>
                <a:path h="9464802" w="11445621">
                  <a:moveTo>
                    <a:pt x="0" y="0"/>
                  </a:moveTo>
                  <a:lnTo>
                    <a:pt x="11445621" y="0"/>
                  </a:lnTo>
                  <a:lnTo>
                    <a:pt x="11445621" y="9464802"/>
                  </a:lnTo>
                  <a:lnTo>
                    <a:pt x="0" y="9464802"/>
                  </a:lnTo>
                  <a:lnTo>
                    <a:pt x="0" y="0"/>
                  </a:lnTo>
                  <a:close/>
                </a:path>
              </a:pathLst>
            </a:custGeom>
            <a:blipFill>
              <a:blip r:embed="rId6"/>
              <a:stretch>
                <a:fillRect l="-25940" t="0" r="-21239" b="-4"/>
              </a:stretch>
            </a:blipFill>
          </p:spPr>
        </p:sp>
      </p:grpSp>
      <p:grpSp>
        <p:nvGrpSpPr>
          <p:cNvPr name="Group 13" id="13"/>
          <p:cNvGrpSpPr/>
          <p:nvPr/>
        </p:nvGrpSpPr>
        <p:grpSpPr>
          <a:xfrm rot="0">
            <a:off x="609486" y="1192854"/>
            <a:ext cx="3006604" cy="292198"/>
            <a:chOff x="0" y="0"/>
            <a:chExt cx="4008806" cy="389598"/>
          </a:xfrm>
        </p:grpSpPr>
        <p:sp>
          <p:nvSpPr>
            <p:cNvPr name="Freeform 14" id="14"/>
            <p:cNvSpPr/>
            <p:nvPr/>
          </p:nvSpPr>
          <p:spPr>
            <a:xfrm flipH="false" flipV="false" rot="0">
              <a:off x="0" y="0"/>
              <a:ext cx="4008800" cy="389600"/>
            </a:xfrm>
            <a:custGeom>
              <a:avLst/>
              <a:gdLst/>
              <a:ahLst/>
              <a:cxnLst/>
              <a:rect r="r" b="b" t="t" l="l"/>
              <a:pathLst>
                <a:path h="389600" w="4008800">
                  <a:moveTo>
                    <a:pt x="0" y="0"/>
                  </a:moveTo>
                  <a:lnTo>
                    <a:pt x="4008800" y="0"/>
                  </a:lnTo>
                  <a:lnTo>
                    <a:pt x="4008800" y="389600"/>
                  </a:lnTo>
                  <a:lnTo>
                    <a:pt x="0" y="389600"/>
                  </a:lnTo>
                  <a:close/>
                </a:path>
              </a:pathLst>
            </a:custGeom>
            <a:blipFill>
              <a:blip r:embed="rId5">
                <a:alphaModFix amt="0"/>
              </a:blip>
              <a:stretch>
                <a:fillRect l="0" t="-150492" r="0" b="-150491"/>
              </a:stretch>
            </a:blipFill>
          </p:spPr>
        </p:sp>
        <p:sp>
          <p:nvSpPr>
            <p:cNvPr name="TextBox 15" id="15"/>
            <p:cNvSpPr txBox="true"/>
            <p:nvPr/>
          </p:nvSpPr>
          <p:spPr>
            <a:xfrm>
              <a:off x="0" y="-47625"/>
              <a:ext cx="4008806" cy="437223"/>
            </a:xfrm>
            <a:prstGeom prst="rect">
              <a:avLst/>
            </a:prstGeom>
          </p:spPr>
          <p:txBody>
            <a:bodyPr anchor="ctr" rtlCol="false" tIns="0" lIns="0" bIns="0" rIns="0"/>
            <a:lstStyle/>
            <a:p>
              <a:pPr algn="l">
                <a:lnSpc>
                  <a:spcPts val="2879"/>
                </a:lnSpc>
              </a:pPr>
              <a:r>
                <a:rPr lang="en-US" sz="2000">
                  <a:solidFill>
                    <a:srgbClr val="FFFFFF"/>
                  </a:solidFill>
                  <a:latin typeface="Arimo"/>
                  <a:ea typeface="Arimo"/>
                  <a:cs typeface="Arimo"/>
                  <a:sym typeface="Arimo"/>
                </a:rPr>
                <a:t>BOOTHS</a:t>
              </a:r>
            </a:p>
          </p:txBody>
        </p:sp>
      </p:grpSp>
      <p:sp>
        <p:nvSpPr>
          <p:cNvPr name="TextBox 16" id="16"/>
          <p:cNvSpPr txBox="true"/>
          <p:nvPr/>
        </p:nvSpPr>
        <p:spPr>
          <a:xfrm rot="0">
            <a:off x="577748" y="331603"/>
            <a:ext cx="9358198" cy="828599"/>
          </a:xfrm>
          <a:prstGeom prst="rect">
            <a:avLst/>
          </a:prstGeom>
        </p:spPr>
        <p:txBody>
          <a:bodyPr anchor="t" rtlCol="false" tIns="0" lIns="0" bIns="0" rIns="0">
            <a:spAutoFit/>
          </a:bodyPr>
          <a:lstStyle/>
          <a:p>
            <a:pPr algn="l">
              <a:lnSpc>
                <a:spcPts val="6336"/>
              </a:lnSpc>
            </a:pPr>
            <a:r>
              <a:rPr lang="en-US" sz="4800">
                <a:solidFill>
                  <a:srgbClr val="FFFFFF"/>
                </a:solidFill>
                <a:latin typeface="Arimo"/>
                <a:ea typeface="Arimo"/>
                <a:cs typeface="Arimo"/>
                <a:sym typeface="Arimo"/>
              </a:rPr>
              <a:t>Sponsorships</a:t>
            </a:r>
          </a:p>
        </p:txBody>
      </p:sp>
      <p:grpSp>
        <p:nvGrpSpPr>
          <p:cNvPr name="Group 17" id="17"/>
          <p:cNvGrpSpPr/>
          <p:nvPr/>
        </p:nvGrpSpPr>
        <p:grpSpPr>
          <a:xfrm rot="0">
            <a:off x="17379201" y="9612382"/>
            <a:ext cx="331051" cy="296570"/>
            <a:chOff x="0" y="0"/>
            <a:chExt cx="441401" cy="395427"/>
          </a:xfrm>
        </p:grpSpPr>
        <p:sp>
          <p:nvSpPr>
            <p:cNvPr name="Freeform 18" id="18"/>
            <p:cNvSpPr/>
            <p:nvPr/>
          </p:nvSpPr>
          <p:spPr>
            <a:xfrm flipH="false" flipV="false" rot="0">
              <a:off x="0" y="0"/>
              <a:ext cx="441452" cy="395478"/>
            </a:xfrm>
            <a:custGeom>
              <a:avLst/>
              <a:gdLst/>
              <a:ahLst/>
              <a:cxnLst/>
              <a:rect r="r" b="b" t="t" l="l"/>
              <a:pathLst>
                <a:path h="395478" w="441452">
                  <a:moveTo>
                    <a:pt x="0" y="0"/>
                  </a:moveTo>
                  <a:lnTo>
                    <a:pt x="441452" y="0"/>
                  </a:lnTo>
                  <a:lnTo>
                    <a:pt x="441452" y="395478"/>
                  </a:lnTo>
                  <a:lnTo>
                    <a:pt x="0" y="395478"/>
                  </a:lnTo>
                  <a:lnTo>
                    <a:pt x="0" y="0"/>
                  </a:lnTo>
                  <a:close/>
                </a:path>
              </a:pathLst>
            </a:custGeom>
            <a:blipFill>
              <a:blip r:embed="rId7"/>
              <a:stretch>
                <a:fillRect l="0" t="0" r="11" b="12"/>
              </a:stretch>
            </a:blipFill>
          </p:spPr>
        </p:sp>
      </p:grpSp>
      <p:sp>
        <p:nvSpPr>
          <p:cNvPr name="TextBox 19" id="19"/>
          <p:cNvSpPr txBox="true"/>
          <p:nvPr/>
        </p:nvSpPr>
        <p:spPr>
          <a:xfrm rot="0">
            <a:off x="624983" y="8783574"/>
            <a:ext cx="20321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Investment:</a:t>
            </a:r>
          </a:p>
        </p:txBody>
      </p:sp>
      <p:sp>
        <p:nvSpPr>
          <p:cNvPr name="TextBox 20" id="20"/>
          <p:cNvSpPr txBox="true"/>
          <p:nvPr/>
        </p:nvSpPr>
        <p:spPr>
          <a:xfrm rot="0">
            <a:off x="624983" y="9193149"/>
            <a:ext cx="2089204" cy="657454"/>
          </a:xfrm>
          <a:prstGeom prst="rect">
            <a:avLst/>
          </a:prstGeom>
        </p:spPr>
        <p:txBody>
          <a:bodyPr anchor="t" rtlCol="false" tIns="0" lIns="0" bIns="0" rIns="0">
            <a:spAutoFit/>
          </a:bodyPr>
          <a:lstStyle/>
          <a:p>
            <a:pPr algn="l">
              <a:lnSpc>
                <a:spcPts val="3600"/>
              </a:lnSpc>
            </a:pPr>
            <a:r>
              <a:rPr lang="en-US" sz="3000">
                <a:solidFill>
                  <a:srgbClr val="14F196"/>
                </a:solidFill>
                <a:latin typeface="Arimo"/>
                <a:ea typeface="Arimo"/>
                <a:cs typeface="Arimo"/>
                <a:sym typeface="Arimo"/>
              </a:rPr>
              <a:t>$55,000</a:t>
            </a:r>
          </a:p>
          <a:p>
            <a:pPr algn="l">
              <a:lnSpc>
                <a:spcPts val="3600"/>
              </a:lnSpc>
            </a:pPr>
          </a:p>
        </p:txBody>
      </p:sp>
      <p:sp>
        <p:nvSpPr>
          <p:cNvPr name="TextBox 21" id="21"/>
          <p:cNvSpPr txBox="true"/>
          <p:nvPr/>
        </p:nvSpPr>
        <p:spPr>
          <a:xfrm rot="0">
            <a:off x="5432574" y="8783574"/>
            <a:ext cx="965397" cy="270148"/>
          </a:xfrm>
          <a:prstGeom prst="rect">
            <a:avLst/>
          </a:prstGeom>
        </p:spPr>
        <p:txBody>
          <a:bodyPr anchor="t" rtlCol="false" tIns="0" lIns="0" bIns="0" rIns="0">
            <a:spAutoFit/>
          </a:bodyPr>
          <a:lstStyle/>
          <a:p>
            <a:pPr algn="l">
              <a:lnSpc>
                <a:spcPts val="2304"/>
              </a:lnSpc>
            </a:pPr>
            <a:r>
              <a:rPr lang="en-US" sz="1600">
                <a:solidFill>
                  <a:srgbClr val="FFFFFF"/>
                </a:solidFill>
                <a:latin typeface="Arimo"/>
                <a:ea typeface="Arimo"/>
                <a:cs typeface="Arimo"/>
                <a:sym typeface="Arimo"/>
              </a:rPr>
              <a:t>Passes:</a:t>
            </a:r>
          </a:p>
        </p:txBody>
      </p:sp>
      <p:sp>
        <p:nvSpPr>
          <p:cNvPr name="TextBox 22" id="22"/>
          <p:cNvSpPr txBox="true"/>
          <p:nvPr/>
        </p:nvSpPr>
        <p:spPr>
          <a:xfrm rot="0">
            <a:off x="5089103" y="9126474"/>
            <a:ext cx="1295400" cy="479327"/>
          </a:xfrm>
          <a:prstGeom prst="rect">
            <a:avLst/>
          </a:prstGeom>
        </p:spPr>
        <p:txBody>
          <a:bodyPr anchor="t" rtlCol="false" tIns="0" lIns="0" bIns="0" rIns="0">
            <a:spAutoFit/>
          </a:bodyPr>
          <a:lstStyle/>
          <a:p>
            <a:pPr algn="r">
              <a:lnSpc>
                <a:spcPts val="4320"/>
              </a:lnSpc>
            </a:pPr>
            <a:r>
              <a:rPr lang="en-US" sz="3000">
                <a:solidFill>
                  <a:srgbClr val="14F196"/>
                </a:solidFill>
                <a:latin typeface="Arimo"/>
                <a:ea typeface="Arimo"/>
                <a:cs typeface="Arimo"/>
                <a:sym typeface="Arimo"/>
              </a:rPr>
              <a:t>5 GA</a:t>
            </a:r>
          </a:p>
        </p:txBody>
      </p:sp>
      <p:sp>
        <p:nvSpPr>
          <p:cNvPr name="AutoShape 23" id="23"/>
          <p:cNvSpPr/>
          <p:nvPr/>
        </p:nvSpPr>
        <p:spPr>
          <a:xfrm rot="11100">
            <a:off x="590159" y="8609467"/>
            <a:ext cx="5884678" cy="0"/>
          </a:xfrm>
          <a:prstGeom prst="line">
            <a:avLst/>
          </a:prstGeom>
          <a:ln cap="rnd" w="9525">
            <a:solidFill>
              <a:srgbClr val="14F196"/>
            </a:solidFill>
            <a:prstDash val="solid"/>
            <a:headEnd type="none" len="sm" w="sm"/>
            <a:tailEnd type="none" len="sm" w="sm"/>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DAHMuHRTY94</dc:identifier>
  <dcterms:modified xsi:type="dcterms:W3CDTF">2011-08-01T06:04:30Z</dcterms:modified>
  <cp:revision>1</cp:revision>
  <dc:title>Breakpoint 2026 Sponsorship Deck - Solflare.pptx</dc:title>
</cp:coreProperties>
</file>